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73" r:id="rId5"/>
    <p:sldId id="276" r:id="rId6"/>
    <p:sldId id="264" r:id="rId7"/>
    <p:sldId id="266" r:id="rId8"/>
    <p:sldId id="277" r:id="rId9"/>
    <p:sldId id="268" r:id="rId10"/>
    <p:sldId id="270" r:id="rId11"/>
    <p:sldId id="269" r:id="rId12"/>
    <p:sldId id="279" r:id="rId13"/>
    <p:sldId id="275" r:id="rId14"/>
    <p:sldId id="274" r:id="rId15"/>
  </p:sldIdLst>
  <p:sldSz cx="12192000" cy="6858000"/>
  <p:notesSz cx="9926638" cy="6797675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DFF9"/>
    <a:srgbClr val="C2D1EC"/>
    <a:srgbClr val="9FB7E1"/>
    <a:srgbClr val="C5E8ED"/>
    <a:srgbClr val="FFE285"/>
    <a:srgbClr val="F3B73F"/>
    <a:srgbClr val="F1AC23"/>
    <a:srgbClr val="E8F6F8"/>
    <a:srgbClr val="F0F9FA"/>
    <a:srgbClr val="72C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69086" autoAdjust="0"/>
  </p:normalViewPr>
  <p:slideViewPr>
    <p:cSldViewPr snapToGrid="0">
      <p:cViewPr varScale="1">
        <p:scale>
          <a:sx n="63" d="100"/>
          <a:sy n="63" d="100"/>
        </p:scale>
        <p:origin x="112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6C1B3D-CE6C-4843-BCC1-F6BD5D7CA27A}" type="doc">
      <dgm:prSet loTypeId="urn:microsoft.com/office/officeart/2005/8/layout/vList3" loCatId="picture" qsTypeId="urn:microsoft.com/office/officeart/2005/8/quickstyle/simple1" qsCatId="simple" csTypeId="urn:microsoft.com/office/officeart/2005/8/colors/accent6_1" csCatId="accent6" phldr="1"/>
      <dgm:spPr/>
    </dgm:pt>
    <dgm:pt modelId="{F8DEBE0A-6C6F-473C-B5F9-5BABE61F7328}">
      <dgm:prSet/>
      <dgm:spPr>
        <a:xfrm rot="10800000">
          <a:off x="1156442" y="3576"/>
          <a:ext cx="4053840" cy="541451"/>
        </a:xfrm>
        <a:solidFill>
          <a:srgbClr val="BBE0E3"/>
        </a:solidFill>
        <a:ln w="25400" cap="flat" cmpd="sng" algn="ctr">
          <a:solidFill>
            <a:schemeClr val="accent4"/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70C0"/>
              </a:solidFill>
              <a:latin typeface="Verdana"/>
              <a:ea typeface="+mn-ea"/>
              <a:cs typeface="+mn-cs"/>
            </a:rPr>
            <a:t>Horizontal work packages</a:t>
          </a:r>
        </a:p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 (Coordination WP1+ Dissemination WP2+  Evaluation WP3)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34E7909F-3612-410B-9CA4-EC5CCF411D81}" type="parTrans" cxnId="{8D470124-30F0-4A29-8BBB-92AB4FF14211}">
      <dgm:prSet/>
      <dgm:spPr/>
      <dgm:t>
        <a:bodyPr/>
        <a:lstStyle/>
        <a:p>
          <a:endParaRPr lang="en-GB"/>
        </a:p>
      </dgm:t>
    </dgm:pt>
    <dgm:pt modelId="{A935C947-F2AD-4EE9-8F52-FC0FA6E87D8E}" type="sibTrans" cxnId="{8D470124-30F0-4A29-8BBB-92AB4FF14211}">
      <dgm:prSet/>
      <dgm:spPr/>
      <dgm:t>
        <a:bodyPr/>
        <a:lstStyle/>
        <a:p>
          <a:endParaRPr lang="en-GB"/>
        </a:p>
      </dgm:t>
    </dgm:pt>
    <dgm:pt modelId="{72DA4801-161C-4690-A49E-438B5C8247F2}">
      <dgm:prSet/>
      <dgm:spPr>
        <a:xfrm rot="10800000">
          <a:off x="1156442" y="706655"/>
          <a:ext cx="4053840" cy="541451"/>
        </a:xfrm>
        <a:solidFill>
          <a:srgbClr val="333399">
            <a:lumMod val="20000"/>
            <a:lumOff val="8000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Knowing frailty at an individual level </a:t>
          </a:r>
        </a:p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WP4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C97B61BE-3188-4201-93D1-E02EB4865665}" type="parTrans" cxnId="{38F3577C-C149-4132-B9F9-F59A864C2073}">
      <dgm:prSet/>
      <dgm:spPr/>
      <dgm:t>
        <a:bodyPr/>
        <a:lstStyle/>
        <a:p>
          <a:endParaRPr lang="en-GB"/>
        </a:p>
      </dgm:t>
    </dgm:pt>
    <dgm:pt modelId="{8D26C685-E45D-4091-ABA4-ED81E676AD06}" type="sibTrans" cxnId="{38F3577C-C149-4132-B9F9-F59A864C2073}">
      <dgm:prSet/>
      <dgm:spPr/>
      <dgm:t>
        <a:bodyPr/>
        <a:lstStyle/>
        <a:p>
          <a:endParaRPr lang="en-GB"/>
        </a:p>
      </dgm:t>
    </dgm:pt>
    <dgm:pt modelId="{B41329B3-EBBF-40B5-9E99-EE075AD9EBB2}">
      <dgm:prSet/>
      <dgm:spPr>
        <a:xfrm rot="10800000">
          <a:off x="1156442" y="1409734"/>
          <a:ext cx="4053840" cy="541451"/>
        </a:xfrm>
        <a:solidFill>
          <a:srgbClr val="FFE07D"/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Knowing frailty at a population level </a:t>
          </a:r>
        </a:p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WP5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27CDBB26-3524-449E-9D59-8E517EE1B47C}" type="parTrans" cxnId="{887BA1DB-76B3-432E-9FD4-46E8A776D004}">
      <dgm:prSet/>
      <dgm:spPr/>
      <dgm:t>
        <a:bodyPr/>
        <a:lstStyle/>
        <a:p>
          <a:endParaRPr lang="en-GB"/>
        </a:p>
      </dgm:t>
    </dgm:pt>
    <dgm:pt modelId="{90EE1EF3-4C61-4F0F-82A0-67CC5AB8C1DB}" type="sibTrans" cxnId="{887BA1DB-76B3-432E-9FD4-46E8A776D004}">
      <dgm:prSet/>
      <dgm:spPr/>
      <dgm:t>
        <a:bodyPr/>
        <a:lstStyle/>
        <a:p>
          <a:endParaRPr lang="en-GB"/>
        </a:p>
      </dgm:t>
    </dgm:pt>
    <dgm:pt modelId="{15914DA3-2D5E-4A0E-A082-1CC62DA3ADAB}">
      <dgm:prSet/>
      <dgm:spPr>
        <a:xfrm rot="10800000">
          <a:off x="1150159" y="2047850"/>
          <a:ext cx="4053840" cy="541451"/>
        </a:xfrm>
        <a:solidFill>
          <a:srgbClr val="FFFFFF">
            <a:lumMod val="8500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Treating/approaching frailty at an individual level WP6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1AF8941E-542A-47AF-B8A4-1A160CD1F4B3}" type="parTrans" cxnId="{C1593421-FE5A-4DBC-A397-7AE6DE9056A6}">
      <dgm:prSet/>
      <dgm:spPr/>
      <dgm:t>
        <a:bodyPr/>
        <a:lstStyle/>
        <a:p>
          <a:endParaRPr lang="en-GB"/>
        </a:p>
      </dgm:t>
    </dgm:pt>
    <dgm:pt modelId="{5B30CA26-5209-4854-B93F-05445FE289CC}" type="sibTrans" cxnId="{C1593421-FE5A-4DBC-A397-7AE6DE9056A6}">
      <dgm:prSet/>
      <dgm:spPr/>
      <dgm:t>
        <a:bodyPr/>
        <a:lstStyle/>
        <a:p>
          <a:endParaRPr lang="en-GB"/>
        </a:p>
      </dgm:t>
    </dgm:pt>
    <dgm:pt modelId="{C8639951-5EC7-4BD4-83B0-048682924BC2}">
      <dgm:prSet/>
      <dgm:spPr>
        <a:xfrm rot="10800000">
          <a:off x="1150159" y="2779691"/>
          <a:ext cx="4053840" cy="541451"/>
        </a:xfrm>
        <a:solidFill>
          <a:srgbClr val="F9997F"/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Models of care to prevent, delay or treat frailty WP7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65D37733-60D3-4811-8E72-0F5A6C25AB9F}" type="parTrans" cxnId="{640AA064-C970-4F68-83EC-73B4B5C57FE6}">
      <dgm:prSet/>
      <dgm:spPr/>
      <dgm:t>
        <a:bodyPr/>
        <a:lstStyle/>
        <a:p>
          <a:endParaRPr lang="en-GB"/>
        </a:p>
      </dgm:t>
    </dgm:pt>
    <dgm:pt modelId="{7EB0F232-39E4-422E-92C8-75B385EB9F70}" type="sibTrans" cxnId="{640AA064-C970-4F68-83EC-73B4B5C57FE6}">
      <dgm:prSet/>
      <dgm:spPr/>
      <dgm:t>
        <a:bodyPr/>
        <a:lstStyle/>
        <a:p>
          <a:endParaRPr lang="en-GB"/>
        </a:p>
      </dgm:t>
    </dgm:pt>
    <dgm:pt modelId="{2B3FB3F6-B560-49A0-AFA5-6529219EEBB4}">
      <dgm:prSet/>
      <dgm:spPr>
        <a:xfrm rot="10800000">
          <a:off x="1156442" y="3518971"/>
          <a:ext cx="4053840" cy="541451"/>
        </a:xfr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Extending and expanding knowledge on frailty </a:t>
          </a:r>
        </a:p>
        <a:p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WP8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C4E8C33B-9C64-43F2-B6AD-4417A0B71382}" type="parTrans" cxnId="{538AC341-254C-460D-9B9F-C0B7374EAED4}">
      <dgm:prSet/>
      <dgm:spPr/>
      <dgm:t>
        <a:bodyPr/>
        <a:lstStyle/>
        <a:p>
          <a:endParaRPr lang="en-GB"/>
        </a:p>
      </dgm:t>
    </dgm:pt>
    <dgm:pt modelId="{E2398F0E-71D0-43E3-A987-435074AA8EEE}" type="sibTrans" cxnId="{538AC341-254C-460D-9B9F-C0B7374EAED4}">
      <dgm:prSet/>
      <dgm:spPr/>
      <dgm:t>
        <a:bodyPr/>
        <a:lstStyle/>
        <a:p>
          <a:endParaRPr lang="en-GB"/>
        </a:p>
      </dgm:t>
    </dgm:pt>
    <dgm:pt modelId="{959D9922-743B-40B7-B881-560626076A52}" type="pres">
      <dgm:prSet presAssocID="{316C1B3D-CE6C-4843-BCC1-F6BD5D7CA27A}" presName="linearFlow" presStyleCnt="0">
        <dgm:presLayoutVars>
          <dgm:dir/>
          <dgm:resizeHandles val="exact"/>
        </dgm:presLayoutVars>
      </dgm:prSet>
      <dgm:spPr/>
    </dgm:pt>
    <dgm:pt modelId="{BB5444AA-D042-4FFE-AD23-08721DD1DA39}" type="pres">
      <dgm:prSet presAssocID="{F8DEBE0A-6C6F-473C-B5F9-5BABE61F7328}" presName="composite" presStyleCnt="0"/>
      <dgm:spPr/>
    </dgm:pt>
    <dgm:pt modelId="{99DF588C-6FCF-4856-8B7B-FBBA38CE75E6}" type="pres">
      <dgm:prSet presAssocID="{F8DEBE0A-6C6F-473C-B5F9-5BABE61F7328}" presName="imgShp" presStyleLbl="fgImgPlace1" presStyleIdx="0" presStyleCnt="6"/>
      <dgm:spPr>
        <a:xfrm>
          <a:off x="885717" y="3576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C063B5D0-5C76-48EE-BE73-FFEB05E36A58}" type="pres">
      <dgm:prSet presAssocID="{F8DEBE0A-6C6F-473C-B5F9-5BABE61F7328}" presName="txShp" presStyleLbl="node1" presStyleIdx="0" presStyleCnt="6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293A5971-CDCF-46BD-B212-2E617085F488}" type="pres">
      <dgm:prSet presAssocID="{A935C947-F2AD-4EE9-8F52-FC0FA6E87D8E}" presName="spacing" presStyleCnt="0"/>
      <dgm:spPr/>
    </dgm:pt>
    <dgm:pt modelId="{C4120ADB-615B-4D58-9E34-1CAB92D941EE}" type="pres">
      <dgm:prSet presAssocID="{72DA4801-161C-4690-A49E-438B5C8247F2}" presName="composite" presStyleCnt="0"/>
      <dgm:spPr/>
    </dgm:pt>
    <dgm:pt modelId="{EF3F6DB0-1A25-43D9-89D6-E5FFEE27EFB1}" type="pres">
      <dgm:prSet presAssocID="{72DA4801-161C-4690-A49E-438B5C8247F2}" presName="imgShp" presStyleLbl="fgImgPlace1" presStyleIdx="1" presStyleCnt="6"/>
      <dgm:spPr>
        <a:xfrm>
          <a:off x="885717" y="706655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BC726428-2736-409B-BDC4-0877F937FF69}" type="pres">
      <dgm:prSet presAssocID="{72DA4801-161C-4690-A49E-438B5C8247F2}" presName="txShp" presStyleLbl="node1" presStyleIdx="1" presStyleCnt="6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D918AE8A-1959-4ADE-B1E9-8F4929CEE47D}" type="pres">
      <dgm:prSet presAssocID="{8D26C685-E45D-4091-ABA4-ED81E676AD06}" presName="spacing" presStyleCnt="0"/>
      <dgm:spPr/>
    </dgm:pt>
    <dgm:pt modelId="{A7E82E22-7A57-4EC8-B4F5-7FF6C89619CE}" type="pres">
      <dgm:prSet presAssocID="{B41329B3-EBBF-40B5-9E99-EE075AD9EBB2}" presName="composite" presStyleCnt="0"/>
      <dgm:spPr/>
    </dgm:pt>
    <dgm:pt modelId="{232E876A-89AC-4E82-8F82-C255EA0789AB}" type="pres">
      <dgm:prSet presAssocID="{B41329B3-EBBF-40B5-9E99-EE075AD9EBB2}" presName="imgShp" presStyleLbl="fgImgPlace1" presStyleIdx="2" presStyleCnt="6"/>
      <dgm:spPr>
        <a:xfrm>
          <a:off x="885717" y="1409734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BB91DE21-592D-47FF-9BEF-229BEA8251D6}" type="pres">
      <dgm:prSet presAssocID="{B41329B3-EBBF-40B5-9E99-EE075AD9EBB2}" presName="txShp" presStyleLbl="node1" presStyleIdx="2" presStyleCnt="6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59146AFE-0558-4D7C-85AF-E7A24978A224}" type="pres">
      <dgm:prSet presAssocID="{90EE1EF3-4C61-4F0F-82A0-67CC5AB8C1DB}" presName="spacing" presStyleCnt="0"/>
      <dgm:spPr/>
    </dgm:pt>
    <dgm:pt modelId="{236ABC94-A013-44CE-8A9C-9CC2AAA68FC5}" type="pres">
      <dgm:prSet presAssocID="{15914DA3-2D5E-4A0E-A082-1CC62DA3ADAB}" presName="composite" presStyleCnt="0"/>
      <dgm:spPr/>
    </dgm:pt>
    <dgm:pt modelId="{5603CA11-2003-45BB-9EA0-B87ED6A3871E}" type="pres">
      <dgm:prSet presAssocID="{15914DA3-2D5E-4A0E-A082-1CC62DA3ADAB}" presName="imgShp" presStyleLbl="fgImgPlace1" presStyleIdx="3" presStyleCnt="6"/>
      <dgm:spPr>
        <a:xfrm>
          <a:off x="885717" y="2112813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FB01AB64-3F19-43AA-93FF-F06A3B9D9122}" type="pres">
      <dgm:prSet presAssocID="{15914DA3-2D5E-4A0E-A082-1CC62DA3ADAB}" presName="txShp" presStyleLbl="node1" presStyleIdx="3" presStyleCnt="6" custLinFactNeighborX="-155" custLinFactNeighborY="-1199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92D403BB-59E0-4761-8FBE-8A00CA9AC1A1}" type="pres">
      <dgm:prSet presAssocID="{5B30CA26-5209-4854-B93F-05445FE289CC}" presName="spacing" presStyleCnt="0"/>
      <dgm:spPr/>
    </dgm:pt>
    <dgm:pt modelId="{A26345AB-7CBD-48AB-9FCD-95C37A5A96C2}" type="pres">
      <dgm:prSet presAssocID="{C8639951-5EC7-4BD4-83B0-048682924BC2}" presName="composite" presStyleCnt="0"/>
      <dgm:spPr/>
    </dgm:pt>
    <dgm:pt modelId="{66ED07CB-A184-4963-897D-9E45C13894D1}" type="pres">
      <dgm:prSet presAssocID="{C8639951-5EC7-4BD4-83B0-048682924BC2}" presName="imgShp" presStyleLbl="fgImgPlace1" presStyleIdx="4" presStyleCnt="6"/>
      <dgm:spPr>
        <a:xfrm>
          <a:off x="885717" y="2815892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26319318-B541-45CA-91F9-D9FE41AABC56}" type="pres">
      <dgm:prSet presAssocID="{C8639951-5EC7-4BD4-83B0-048682924BC2}" presName="txShp" presStyleLbl="node1" presStyleIdx="4" presStyleCnt="6" custLinFactNeighborX="-155" custLinFactNeighborY="-6686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C43BD497-B5DC-4F33-8A9F-F13302AEADEF}" type="pres">
      <dgm:prSet presAssocID="{7EB0F232-39E4-422E-92C8-75B385EB9F70}" presName="spacing" presStyleCnt="0"/>
      <dgm:spPr/>
    </dgm:pt>
    <dgm:pt modelId="{DC5D9BE2-83E0-41D3-8F0D-A339F79E770B}" type="pres">
      <dgm:prSet presAssocID="{2B3FB3F6-B560-49A0-AFA5-6529219EEBB4}" presName="composite" presStyleCnt="0"/>
      <dgm:spPr/>
    </dgm:pt>
    <dgm:pt modelId="{0454DBA7-2734-4592-BF35-72200A48D7B7}" type="pres">
      <dgm:prSet presAssocID="{2B3FB3F6-B560-49A0-AFA5-6529219EEBB4}" presName="imgShp" presStyleLbl="fgImgPlace1" presStyleIdx="5" presStyleCnt="6"/>
      <dgm:spPr>
        <a:xfrm>
          <a:off x="885717" y="3518971"/>
          <a:ext cx="541451" cy="541451"/>
        </a:xfrm>
        <a:prstGeom prst="ellipse">
          <a:avLst/>
        </a:prstGeom>
        <a:solidFill>
          <a:srgbClr val="2D2D8A"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2D8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3653591E-28BA-4EA9-8C18-F79B7E45C31D}" type="pres">
      <dgm:prSet presAssocID="{2B3FB3F6-B560-49A0-AFA5-6529219EEBB4}" presName="txShp" presStyleLbl="node1" presStyleIdx="5" presStyleCnt="6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</dgm:ptLst>
  <dgm:cxnLst>
    <dgm:cxn modelId="{38F3577C-C149-4132-B9F9-F59A864C2073}" srcId="{316C1B3D-CE6C-4843-BCC1-F6BD5D7CA27A}" destId="{72DA4801-161C-4690-A49E-438B5C8247F2}" srcOrd="1" destOrd="0" parTransId="{C97B61BE-3188-4201-93D1-E02EB4865665}" sibTransId="{8D26C685-E45D-4091-ABA4-ED81E676AD06}"/>
    <dgm:cxn modelId="{7BAEF938-FA20-44B3-A710-4CCA1531D850}" type="presOf" srcId="{316C1B3D-CE6C-4843-BCC1-F6BD5D7CA27A}" destId="{959D9922-743B-40B7-B881-560626076A52}" srcOrd="0" destOrd="0" presId="urn:microsoft.com/office/officeart/2005/8/layout/vList3"/>
    <dgm:cxn modelId="{BA3C2E8B-E0B4-4FEC-BAA0-A3BF8A9AAD66}" type="presOf" srcId="{C8639951-5EC7-4BD4-83B0-048682924BC2}" destId="{26319318-B541-45CA-91F9-D9FE41AABC56}" srcOrd="0" destOrd="0" presId="urn:microsoft.com/office/officeart/2005/8/layout/vList3"/>
    <dgm:cxn modelId="{8D470124-30F0-4A29-8BBB-92AB4FF14211}" srcId="{316C1B3D-CE6C-4843-BCC1-F6BD5D7CA27A}" destId="{F8DEBE0A-6C6F-473C-B5F9-5BABE61F7328}" srcOrd="0" destOrd="0" parTransId="{34E7909F-3612-410B-9CA4-EC5CCF411D81}" sibTransId="{A935C947-F2AD-4EE9-8F52-FC0FA6E87D8E}"/>
    <dgm:cxn modelId="{640AA064-C970-4F68-83EC-73B4B5C57FE6}" srcId="{316C1B3D-CE6C-4843-BCC1-F6BD5D7CA27A}" destId="{C8639951-5EC7-4BD4-83B0-048682924BC2}" srcOrd="4" destOrd="0" parTransId="{65D37733-60D3-4811-8E72-0F5A6C25AB9F}" sibTransId="{7EB0F232-39E4-422E-92C8-75B385EB9F70}"/>
    <dgm:cxn modelId="{A7A8D36D-1C82-4ECD-AD28-1F691C579F3B}" type="presOf" srcId="{2B3FB3F6-B560-49A0-AFA5-6529219EEBB4}" destId="{3653591E-28BA-4EA9-8C18-F79B7E45C31D}" srcOrd="0" destOrd="0" presId="urn:microsoft.com/office/officeart/2005/8/layout/vList3"/>
    <dgm:cxn modelId="{789643A5-38DD-4687-B050-5CF262101F0D}" type="presOf" srcId="{15914DA3-2D5E-4A0E-A082-1CC62DA3ADAB}" destId="{FB01AB64-3F19-43AA-93FF-F06A3B9D9122}" srcOrd="0" destOrd="0" presId="urn:microsoft.com/office/officeart/2005/8/layout/vList3"/>
    <dgm:cxn modelId="{8234C550-5AD7-49C1-8931-6F36294952EB}" type="presOf" srcId="{72DA4801-161C-4690-A49E-438B5C8247F2}" destId="{BC726428-2736-409B-BDC4-0877F937FF69}" srcOrd="0" destOrd="0" presId="urn:microsoft.com/office/officeart/2005/8/layout/vList3"/>
    <dgm:cxn modelId="{2E1695D2-EE59-49C0-97F1-0107D9089994}" type="presOf" srcId="{B41329B3-EBBF-40B5-9E99-EE075AD9EBB2}" destId="{BB91DE21-592D-47FF-9BEF-229BEA8251D6}" srcOrd="0" destOrd="0" presId="urn:microsoft.com/office/officeart/2005/8/layout/vList3"/>
    <dgm:cxn modelId="{2D908F37-263B-43FE-BD2B-05CD24805B8A}" type="presOf" srcId="{F8DEBE0A-6C6F-473C-B5F9-5BABE61F7328}" destId="{C063B5D0-5C76-48EE-BE73-FFEB05E36A58}" srcOrd="0" destOrd="0" presId="urn:microsoft.com/office/officeart/2005/8/layout/vList3"/>
    <dgm:cxn modelId="{C1593421-FE5A-4DBC-A397-7AE6DE9056A6}" srcId="{316C1B3D-CE6C-4843-BCC1-F6BD5D7CA27A}" destId="{15914DA3-2D5E-4A0E-A082-1CC62DA3ADAB}" srcOrd="3" destOrd="0" parTransId="{1AF8941E-542A-47AF-B8A4-1A160CD1F4B3}" sibTransId="{5B30CA26-5209-4854-B93F-05445FE289CC}"/>
    <dgm:cxn modelId="{887BA1DB-76B3-432E-9FD4-46E8A776D004}" srcId="{316C1B3D-CE6C-4843-BCC1-F6BD5D7CA27A}" destId="{B41329B3-EBBF-40B5-9E99-EE075AD9EBB2}" srcOrd="2" destOrd="0" parTransId="{27CDBB26-3524-449E-9D59-8E517EE1B47C}" sibTransId="{90EE1EF3-4C61-4F0F-82A0-67CC5AB8C1DB}"/>
    <dgm:cxn modelId="{538AC341-254C-460D-9B9F-C0B7374EAED4}" srcId="{316C1B3D-CE6C-4843-BCC1-F6BD5D7CA27A}" destId="{2B3FB3F6-B560-49A0-AFA5-6529219EEBB4}" srcOrd="5" destOrd="0" parTransId="{C4E8C33B-9C64-43F2-B6AD-4417A0B71382}" sibTransId="{E2398F0E-71D0-43E3-A987-435074AA8EEE}"/>
    <dgm:cxn modelId="{D620DBE9-DEF5-474D-BF62-FF8500E9B7B0}" type="presParOf" srcId="{959D9922-743B-40B7-B881-560626076A52}" destId="{BB5444AA-D042-4FFE-AD23-08721DD1DA39}" srcOrd="0" destOrd="0" presId="urn:microsoft.com/office/officeart/2005/8/layout/vList3"/>
    <dgm:cxn modelId="{7556B428-6C6D-438B-B497-76AE4FB01BAA}" type="presParOf" srcId="{BB5444AA-D042-4FFE-AD23-08721DD1DA39}" destId="{99DF588C-6FCF-4856-8B7B-FBBA38CE75E6}" srcOrd="0" destOrd="0" presId="urn:microsoft.com/office/officeart/2005/8/layout/vList3"/>
    <dgm:cxn modelId="{16DD67D0-F0F4-4793-891A-6AA7CF73B413}" type="presParOf" srcId="{BB5444AA-D042-4FFE-AD23-08721DD1DA39}" destId="{C063B5D0-5C76-48EE-BE73-FFEB05E36A58}" srcOrd="1" destOrd="0" presId="urn:microsoft.com/office/officeart/2005/8/layout/vList3"/>
    <dgm:cxn modelId="{1569E12E-EFB2-4CD0-B492-DA92E700F94B}" type="presParOf" srcId="{959D9922-743B-40B7-B881-560626076A52}" destId="{293A5971-CDCF-46BD-B212-2E617085F488}" srcOrd="1" destOrd="0" presId="urn:microsoft.com/office/officeart/2005/8/layout/vList3"/>
    <dgm:cxn modelId="{11D8BC6F-4DA0-4C73-852E-10522E5A5497}" type="presParOf" srcId="{959D9922-743B-40B7-B881-560626076A52}" destId="{C4120ADB-615B-4D58-9E34-1CAB92D941EE}" srcOrd="2" destOrd="0" presId="urn:microsoft.com/office/officeart/2005/8/layout/vList3"/>
    <dgm:cxn modelId="{E1BD1DD6-0982-4740-9DE9-2457BF6083ED}" type="presParOf" srcId="{C4120ADB-615B-4D58-9E34-1CAB92D941EE}" destId="{EF3F6DB0-1A25-43D9-89D6-E5FFEE27EFB1}" srcOrd="0" destOrd="0" presId="urn:microsoft.com/office/officeart/2005/8/layout/vList3"/>
    <dgm:cxn modelId="{BAC71869-8F64-454B-AB0B-99CF875C51C9}" type="presParOf" srcId="{C4120ADB-615B-4D58-9E34-1CAB92D941EE}" destId="{BC726428-2736-409B-BDC4-0877F937FF69}" srcOrd="1" destOrd="0" presId="urn:microsoft.com/office/officeart/2005/8/layout/vList3"/>
    <dgm:cxn modelId="{9867A687-D051-4BB2-8AE7-B9BA89A3A49B}" type="presParOf" srcId="{959D9922-743B-40B7-B881-560626076A52}" destId="{D918AE8A-1959-4ADE-B1E9-8F4929CEE47D}" srcOrd="3" destOrd="0" presId="urn:microsoft.com/office/officeart/2005/8/layout/vList3"/>
    <dgm:cxn modelId="{80302C10-AB9D-4AB8-ABB6-EDD35FF0CA8B}" type="presParOf" srcId="{959D9922-743B-40B7-B881-560626076A52}" destId="{A7E82E22-7A57-4EC8-B4F5-7FF6C89619CE}" srcOrd="4" destOrd="0" presId="urn:microsoft.com/office/officeart/2005/8/layout/vList3"/>
    <dgm:cxn modelId="{3B76CB7E-234B-4FE8-9A98-2CA29C01D976}" type="presParOf" srcId="{A7E82E22-7A57-4EC8-B4F5-7FF6C89619CE}" destId="{232E876A-89AC-4E82-8F82-C255EA0789AB}" srcOrd="0" destOrd="0" presId="urn:microsoft.com/office/officeart/2005/8/layout/vList3"/>
    <dgm:cxn modelId="{FDD3183D-3355-41D6-BB8C-1A95D5BB5703}" type="presParOf" srcId="{A7E82E22-7A57-4EC8-B4F5-7FF6C89619CE}" destId="{BB91DE21-592D-47FF-9BEF-229BEA8251D6}" srcOrd="1" destOrd="0" presId="urn:microsoft.com/office/officeart/2005/8/layout/vList3"/>
    <dgm:cxn modelId="{17964A2D-1524-43DA-8C0A-D3F00D70E12A}" type="presParOf" srcId="{959D9922-743B-40B7-B881-560626076A52}" destId="{59146AFE-0558-4D7C-85AF-E7A24978A224}" srcOrd="5" destOrd="0" presId="urn:microsoft.com/office/officeart/2005/8/layout/vList3"/>
    <dgm:cxn modelId="{88BB0D1F-3AFB-4D8D-ABC7-1C7F3B5A9C37}" type="presParOf" srcId="{959D9922-743B-40B7-B881-560626076A52}" destId="{236ABC94-A013-44CE-8A9C-9CC2AAA68FC5}" srcOrd="6" destOrd="0" presId="urn:microsoft.com/office/officeart/2005/8/layout/vList3"/>
    <dgm:cxn modelId="{620C6220-B365-4DDE-B11F-A3131F21AEB1}" type="presParOf" srcId="{236ABC94-A013-44CE-8A9C-9CC2AAA68FC5}" destId="{5603CA11-2003-45BB-9EA0-B87ED6A3871E}" srcOrd="0" destOrd="0" presId="urn:microsoft.com/office/officeart/2005/8/layout/vList3"/>
    <dgm:cxn modelId="{FA7ECAF9-AC41-4DDD-B954-E26D36727217}" type="presParOf" srcId="{236ABC94-A013-44CE-8A9C-9CC2AAA68FC5}" destId="{FB01AB64-3F19-43AA-93FF-F06A3B9D9122}" srcOrd="1" destOrd="0" presId="urn:microsoft.com/office/officeart/2005/8/layout/vList3"/>
    <dgm:cxn modelId="{3BE1CD02-9C7A-4192-9B7A-7A3A220518BC}" type="presParOf" srcId="{959D9922-743B-40B7-B881-560626076A52}" destId="{92D403BB-59E0-4761-8FBE-8A00CA9AC1A1}" srcOrd="7" destOrd="0" presId="urn:microsoft.com/office/officeart/2005/8/layout/vList3"/>
    <dgm:cxn modelId="{FE167819-1FE2-47E0-9AAE-15505B10CC7A}" type="presParOf" srcId="{959D9922-743B-40B7-B881-560626076A52}" destId="{A26345AB-7CBD-48AB-9FCD-95C37A5A96C2}" srcOrd="8" destOrd="0" presId="urn:microsoft.com/office/officeart/2005/8/layout/vList3"/>
    <dgm:cxn modelId="{ABBBBED3-48EB-4BCF-B559-37396A6D84C2}" type="presParOf" srcId="{A26345AB-7CBD-48AB-9FCD-95C37A5A96C2}" destId="{66ED07CB-A184-4963-897D-9E45C13894D1}" srcOrd="0" destOrd="0" presId="urn:microsoft.com/office/officeart/2005/8/layout/vList3"/>
    <dgm:cxn modelId="{F5BAC12F-93E6-4B9A-BD95-8209D7F1DE83}" type="presParOf" srcId="{A26345AB-7CBD-48AB-9FCD-95C37A5A96C2}" destId="{26319318-B541-45CA-91F9-D9FE41AABC56}" srcOrd="1" destOrd="0" presId="urn:microsoft.com/office/officeart/2005/8/layout/vList3"/>
    <dgm:cxn modelId="{15243E1C-75B8-483D-AB9E-91D4759AC220}" type="presParOf" srcId="{959D9922-743B-40B7-B881-560626076A52}" destId="{C43BD497-B5DC-4F33-8A9F-F13302AEADEF}" srcOrd="9" destOrd="0" presId="urn:microsoft.com/office/officeart/2005/8/layout/vList3"/>
    <dgm:cxn modelId="{406D340E-32CF-4CEE-A3F2-B1780489605A}" type="presParOf" srcId="{959D9922-743B-40B7-B881-560626076A52}" destId="{DC5D9BE2-83E0-41D3-8F0D-A339F79E770B}" srcOrd="10" destOrd="0" presId="urn:microsoft.com/office/officeart/2005/8/layout/vList3"/>
    <dgm:cxn modelId="{3657026C-DAFA-43F5-81EA-D5B7AFC19558}" type="presParOf" srcId="{DC5D9BE2-83E0-41D3-8F0D-A339F79E770B}" destId="{0454DBA7-2734-4592-BF35-72200A48D7B7}" srcOrd="0" destOrd="0" presId="urn:microsoft.com/office/officeart/2005/8/layout/vList3"/>
    <dgm:cxn modelId="{E942DEC9-236C-4864-B981-5AEB2DCADA4F}" type="presParOf" srcId="{DC5D9BE2-83E0-41D3-8F0D-A339F79E770B}" destId="{3653591E-28BA-4EA9-8C18-F79B7E45C31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0B980-604E-4C69-B509-BB0A4C4C571B}" type="datetimeFigureOut">
              <a:rPr lang="it-IT" smtClean="0"/>
              <a:t>08/05/2018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C89C-3BAA-4646-932A-ED077418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566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677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Develop and </a:t>
            </a:r>
            <a:r>
              <a:rPr lang="en-US" b="1" u="sng" dirty="0" smtClean="0"/>
              <a:t>encourage consensus in the concept of the Prevention of Frailty</a:t>
            </a:r>
            <a:r>
              <a:rPr lang="en-US" u="sng" dirty="0" smtClean="0"/>
              <a:t> </a:t>
            </a:r>
            <a:r>
              <a:rPr lang="en-US" dirty="0" smtClean="0"/>
              <a:t>in health and social care services. </a:t>
            </a:r>
          </a:p>
          <a:p>
            <a:pPr lvl="0" algn="just"/>
            <a:endParaRPr lang="en-US" b="1" u="sng" dirty="0" smtClean="0"/>
          </a:p>
          <a:p>
            <a:pPr lvl="0" algn="just"/>
            <a:r>
              <a:rPr lang="en-US" b="1" u="sng" dirty="0" smtClean="0"/>
              <a:t>Improve understanding of long-term medical conditions affecting older patients</a:t>
            </a:r>
            <a:r>
              <a:rPr lang="en-US" dirty="0" smtClean="0"/>
              <a:t>, including chronic diseases. This will lead to the development and implementation of improved strategies for diagnosis, care, research, and education about frailty, disability and multi-morbidity. </a:t>
            </a:r>
          </a:p>
          <a:p>
            <a:pPr lvl="0" algn="just"/>
            <a:endParaRPr lang="it-IT" dirty="0" smtClean="0"/>
          </a:p>
          <a:p>
            <a:pPr lvl="0" algn="just"/>
            <a:r>
              <a:rPr lang="en-US" dirty="0" smtClean="0"/>
              <a:t>Contribute to </a:t>
            </a:r>
            <a:r>
              <a:rPr lang="en-US" b="1" u="sng" dirty="0" smtClean="0"/>
              <a:t>a more effective and sustainable response to the needs of older people</a:t>
            </a:r>
            <a:r>
              <a:rPr lang="en-US" dirty="0" smtClean="0"/>
              <a:t>, with particular attention to gender sensitive aspects.</a:t>
            </a:r>
          </a:p>
          <a:p>
            <a:pPr lvl="0" algn="just"/>
            <a:endParaRPr lang="it-IT" dirty="0" smtClean="0"/>
          </a:p>
          <a:p>
            <a:pPr lvl="0" algn="just"/>
            <a:r>
              <a:rPr lang="en-US" b="1" u="sng" dirty="0" smtClean="0"/>
              <a:t>Reduce the burden and inefficiency in care delivery</a:t>
            </a:r>
            <a:r>
              <a:rPr lang="en-US" dirty="0" smtClean="0"/>
              <a:t> through support for self-management, better care planning and coordination, innovative </a:t>
            </a:r>
            <a:r>
              <a:rPr lang="en-US" dirty="0" err="1" smtClean="0"/>
              <a:t>organisational</a:t>
            </a:r>
            <a:r>
              <a:rPr lang="en-US" dirty="0" smtClean="0"/>
              <a:t> approaches and better collaboration between professional and informal care. 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329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165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959981" y="3520374"/>
            <a:ext cx="7680544" cy="2879989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In </a:t>
            </a:r>
            <a:r>
              <a:rPr lang="it-IT" dirty="0" err="1" smtClean="0"/>
              <a:t>order</a:t>
            </a:r>
            <a:r>
              <a:rPr lang="it-IT" dirty="0" smtClean="0"/>
              <a:t> to </a:t>
            </a:r>
            <a:r>
              <a:rPr lang="it-IT" dirty="0" err="1" smtClean="0"/>
              <a:t>reach</a:t>
            </a:r>
            <a:r>
              <a:rPr lang="it-IT" dirty="0" smtClean="0"/>
              <a:t> the </a:t>
            </a:r>
            <a:r>
              <a:rPr lang="it-IT" dirty="0" err="1" smtClean="0"/>
              <a:t>aims</a:t>
            </a:r>
            <a:r>
              <a:rPr lang="it-IT" dirty="0" smtClean="0"/>
              <a:t> of the JA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to:</a:t>
            </a:r>
          </a:p>
          <a:p>
            <a:pPr lvl="0" algn="just"/>
            <a:r>
              <a:rPr lang="it-IT" b="1" u="sng" dirty="0" err="1" smtClean="0"/>
              <a:t>Communicate</a:t>
            </a:r>
            <a:r>
              <a:rPr lang="it-IT" b="1" u="none" baseline="0" dirty="0" smtClean="0"/>
              <a:t> </a:t>
            </a:r>
            <a:r>
              <a:rPr lang="it-IT" dirty="0" smtClean="0"/>
              <a:t>– </a:t>
            </a:r>
            <a:r>
              <a:rPr lang="it-IT" dirty="0" err="1" smtClean="0"/>
              <a:t>foster</a:t>
            </a:r>
            <a:r>
              <a:rPr lang="it-IT" dirty="0" smtClean="0"/>
              <a:t> an easy and open </a:t>
            </a:r>
            <a:r>
              <a:rPr lang="it-IT" dirty="0" err="1" smtClean="0"/>
              <a:t>access</a:t>
            </a:r>
            <a:r>
              <a:rPr lang="it-IT" dirty="0" smtClean="0"/>
              <a:t> to </a:t>
            </a:r>
            <a:r>
              <a:rPr lang="it-IT" dirty="0" err="1" smtClean="0"/>
              <a:t>knowledge</a:t>
            </a:r>
            <a:r>
              <a:rPr lang="it-IT" dirty="0" smtClean="0"/>
              <a:t>, to be </a:t>
            </a:r>
            <a:r>
              <a:rPr lang="it-IT" dirty="0" err="1" smtClean="0"/>
              <a:t>transferred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</a:t>
            </a:r>
            <a:r>
              <a:rPr lang="it-IT" dirty="0" err="1" smtClean="0"/>
              <a:t>tackling</a:t>
            </a:r>
            <a:r>
              <a:rPr lang="it-IT" dirty="0" smtClean="0"/>
              <a:t> </a:t>
            </a:r>
            <a:r>
              <a:rPr lang="it-IT" dirty="0" err="1" smtClean="0"/>
              <a:t>political</a:t>
            </a:r>
            <a:r>
              <a:rPr lang="it-IT" dirty="0" smtClean="0"/>
              <a:t> </a:t>
            </a:r>
            <a:r>
              <a:rPr lang="it-IT" dirty="0" err="1" smtClean="0"/>
              <a:t>health</a:t>
            </a:r>
            <a:r>
              <a:rPr lang="it-IT" dirty="0" smtClean="0"/>
              <a:t> and social </a:t>
            </a:r>
            <a:r>
              <a:rPr lang="it-IT" dirty="0" err="1" smtClean="0"/>
              <a:t>issues</a:t>
            </a:r>
            <a:r>
              <a:rPr lang="it-IT" dirty="0" smtClean="0"/>
              <a:t>;</a:t>
            </a:r>
          </a:p>
          <a:p>
            <a:pPr lvl="0" algn="just"/>
            <a:endParaRPr lang="it-IT" b="1" u="sng" dirty="0" smtClean="0"/>
          </a:p>
          <a:p>
            <a:pPr lvl="0" algn="just"/>
            <a:r>
              <a:rPr lang="it-IT" b="1" u="sng" dirty="0" err="1" smtClean="0"/>
              <a:t>Raise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awareness</a:t>
            </a:r>
            <a:r>
              <a:rPr lang="it-IT" b="1" u="sng" dirty="0" smtClean="0"/>
              <a:t> of policy and </a:t>
            </a:r>
            <a:r>
              <a:rPr lang="it-IT" b="1" u="sng" dirty="0" err="1" smtClean="0"/>
              <a:t>decision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making</a:t>
            </a:r>
            <a:r>
              <a:rPr lang="it-IT" dirty="0" smtClean="0"/>
              <a:t> - </a:t>
            </a:r>
            <a:r>
              <a:rPr lang="it-IT" dirty="0" err="1" smtClean="0"/>
              <a:t>encourage</a:t>
            </a:r>
            <a:r>
              <a:rPr lang="it-IT" dirty="0" smtClean="0"/>
              <a:t> </a:t>
            </a:r>
            <a:r>
              <a:rPr lang="it-IT" dirty="0" err="1" smtClean="0"/>
              <a:t>effective</a:t>
            </a:r>
            <a:r>
              <a:rPr lang="it-IT" dirty="0" smtClean="0"/>
              <a:t> </a:t>
            </a:r>
            <a:r>
              <a:rPr lang="it-IT" dirty="0" err="1" smtClean="0"/>
              <a:t>action</a:t>
            </a:r>
            <a:r>
              <a:rPr lang="it-IT" dirty="0" smtClean="0"/>
              <a:t> to </a:t>
            </a:r>
            <a:r>
              <a:rPr lang="it-IT" dirty="0" err="1" smtClean="0"/>
              <a:t>improve</a:t>
            </a:r>
            <a:r>
              <a:rPr lang="it-IT" dirty="0" smtClean="0"/>
              <a:t> </a:t>
            </a:r>
            <a:r>
              <a:rPr lang="it-IT" dirty="0" err="1" smtClean="0"/>
              <a:t>older</a:t>
            </a:r>
            <a:r>
              <a:rPr lang="it-IT" dirty="0" smtClean="0"/>
              <a:t> </a:t>
            </a:r>
            <a:r>
              <a:rPr lang="it-IT" dirty="0" err="1" smtClean="0"/>
              <a:t>people</a:t>
            </a:r>
            <a:r>
              <a:rPr lang="it-IT" dirty="0" smtClean="0"/>
              <a:t> </a:t>
            </a:r>
            <a:r>
              <a:rPr lang="it-IT" dirty="0" err="1" smtClean="0"/>
              <a:t>health</a:t>
            </a:r>
            <a:r>
              <a:rPr lang="it-IT" dirty="0" smtClean="0"/>
              <a:t> and to </a:t>
            </a:r>
            <a:r>
              <a:rPr lang="it-IT" dirty="0" err="1" smtClean="0"/>
              <a:t>ensure</a:t>
            </a:r>
            <a:r>
              <a:rPr lang="it-IT" dirty="0" smtClean="0"/>
              <a:t> an innovative </a:t>
            </a:r>
            <a:r>
              <a:rPr lang="it-IT" dirty="0" err="1" smtClean="0"/>
              <a:t>integrated</a:t>
            </a:r>
            <a:r>
              <a:rPr lang="it-IT" dirty="0" smtClean="0"/>
              <a:t> </a:t>
            </a:r>
            <a:r>
              <a:rPr lang="it-IT" dirty="0" err="1" smtClean="0"/>
              <a:t>approach</a:t>
            </a:r>
            <a:r>
              <a:rPr lang="it-IT" dirty="0" smtClean="0"/>
              <a:t> to </a:t>
            </a:r>
            <a:r>
              <a:rPr lang="it-IT" dirty="0" err="1" smtClean="0"/>
              <a:t>frailty</a:t>
            </a:r>
            <a:r>
              <a:rPr lang="it-IT" dirty="0" smtClean="0"/>
              <a:t> and </a:t>
            </a:r>
            <a:r>
              <a:rPr lang="it-IT" dirty="0" err="1" smtClean="0"/>
              <a:t>disability</a:t>
            </a:r>
            <a:r>
              <a:rPr lang="it-IT" dirty="0" smtClean="0"/>
              <a:t>;</a:t>
            </a:r>
          </a:p>
          <a:p>
            <a:pPr lvl="0" algn="just"/>
            <a:endParaRPr lang="it-IT" b="1" u="sng" dirty="0" smtClean="0"/>
          </a:p>
          <a:p>
            <a:pPr lvl="0" algn="just"/>
            <a:r>
              <a:rPr lang="it-IT" b="1" u="sng" dirty="0" smtClean="0"/>
              <a:t>Disseminate and </a:t>
            </a:r>
            <a:r>
              <a:rPr lang="it-IT" b="1" u="sng" dirty="0" err="1" smtClean="0"/>
              <a:t>valorize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results</a:t>
            </a:r>
            <a:r>
              <a:rPr lang="it-IT" b="1" u="sng" dirty="0" smtClean="0"/>
              <a:t> </a:t>
            </a:r>
            <a:r>
              <a:rPr lang="it-IT" dirty="0" smtClean="0"/>
              <a:t>–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result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 policy option to </a:t>
            </a:r>
            <a:r>
              <a:rPr lang="it-IT" dirty="0" err="1" smtClean="0"/>
              <a:t>minimize</a:t>
            </a:r>
            <a:r>
              <a:rPr lang="it-IT" dirty="0" smtClean="0"/>
              <a:t> the </a:t>
            </a:r>
            <a:r>
              <a:rPr lang="it-IT" dirty="0" err="1" smtClean="0"/>
              <a:t>increased</a:t>
            </a:r>
            <a:r>
              <a:rPr lang="it-IT" dirty="0" smtClean="0"/>
              <a:t> social and </a:t>
            </a:r>
            <a:r>
              <a:rPr lang="it-IT" dirty="0" err="1" smtClean="0"/>
              <a:t>healthcare</a:t>
            </a:r>
            <a:r>
              <a:rPr lang="it-IT" dirty="0" smtClean="0"/>
              <a:t> </a:t>
            </a:r>
            <a:r>
              <a:rPr lang="it-IT" dirty="0" err="1" smtClean="0"/>
              <a:t>demands</a:t>
            </a:r>
            <a:r>
              <a:rPr lang="it-IT" dirty="0" smtClean="0"/>
              <a:t> </a:t>
            </a:r>
            <a:r>
              <a:rPr lang="it-IT" dirty="0" err="1" smtClean="0"/>
              <a:t>associated</a:t>
            </a:r>
            <a:r>
              <a:rPr lang="it-IT" dirty="0" smtClean="0"/>
              <a:t> with </a:t>
            </a:r>
            <a:r>
              <a:rPr lang="it-IT" dirty="0" err="1" smtClean="0"/>
              <a:t>frailty</a:t>
            </a:r>
            <a:r>
              <a:rPr lang="it-IT" dirty="0" smtClean="0"/>
              <a:t>. </a:t>
            </a:r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47" name="TextShape 2"/>
          <p:cNvSpPr txBox="1"/>
          <p:nvPr/>
        </p:nvSpPr>
        <p:spPr>
          <a:xfrm>
            <a:off x="5438499" y="6948158"/>
            <a:ext cx="4160265" cy="366488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/>
            <a:fld id="{584EEB78-993B-442E-85AE-11AB9908CB7C}" type="slidenum"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/>
              <a:t>12</a:t>
            </a:fld>
            <a:endParaRPr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8701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321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444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13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534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257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Policy makers and stakeholders</a:t>
            </a:r>
            <a:r>
              <a:rPr lang="en-US" dirty="0" smtClean="0"/>
              <a:t>, both from the public and private sectors, involved in planning and developing health and social care policies and strategies for older people.</a:t>
            </a:r>
            <a:endParaRPr lang="it-IT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n-US" b="1" u="sng" dirty="0" smtClean="0"/>
              <a:t>Health and Social care professionals and formal and informal </a:t>
            </a:r>
            <a:r>
              <a:rPr lang="en-US" b="1" u="sng" dirty="0" err="1" smtClean="0"/>
              <a:t>carers</a:t>
            </a:r>
            <a:r>
              <a:rPr lang="en-US" dirty="0" smtClean="0"/>
              <a:t>. They will implement the necessary changes designed by policy makers into the everyday practice.</a:t>
            </a:r>
            <a:endParaRPr lang="it-IT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/>
              <a:t>Frail older people </a:t>
            </a:r>
            <a:r>
              <a:rPr lang="en-US" dirty="0" smtClean="0"/>
              <a:t>and their </a:t>
            </a:r>
            <a:r>
              <a:rPr lang="en-US" dirty="0" err="1" smtClean="0"/>
              <a:t>carers</a:t>
            </a:r>
            <a:r>
              <a:rPr lang="en-US" dirty="0" smtClean="0"/>
              <a:t>, and </a:t>
            </a:r>
            <a:r>
              <a:rPr lang="en-US" b="1" u="sng" dirty="0" smtClean="0"/>
              <a:t>those at risk of frailty, and the EU population at large</a:t>
            </a:r>
            <a:r>
              <a:rPr lang="en-US" dirty="0" smtClean="0"/>
              <a:t>.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72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451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en-US" sz="1200" b="1" dirty="0" smtClean="0"/>
              <a:t>Phase I: </a:t>
            </a:r>
            <a:r>
              <a:rPr lang="en-US" sz="1200" dirty="0" smtClean="0"/>
              <a:t>Summarizes the current </a:t>
            </a:r>
            <a:r>
              <a:rPr lang="en-US" sz="1200" b="1" u="sng" dirty="0" smtClean="0"/>
              <a:t>State of the Art </a:t>
            </a:r>
            <a:r>
              <a:rPr lang="en-US" sz="1200" dirty="0" smtClean="0"/>
              <a:t>of the different components of frailty and its management and analysis of good practice, both at personal and population level.</a:t>
            </a:r>
          </a:p>
          <a:p>
            <a:pPr lvl="0" algn="just"/>
            <a:endParaRPr lang="en-US" sz="1200" dirty="0" smtClean="0"/>
          </a:p>
          <a:p>
            <a:pPr lvl="0" algn="just"/>
            <a:r>
              <a:rPr lang="en-US" sz="1200" b="1" dirty="0" smtClean="0"/>
              <a:t>Phase II: </a:t>
            </a:r>
            <a:r>
              <a:rPr lang="en-US" sz="1200" dirty="0" smtClean="0"/>
              <a:t>Propose a </a:t>
            </a:r>
            <a:r>
              <a:rPr lang="en-US" sz="1200" b="1" u="sng" dirty="0" smtClean="0"/>
              <a:t>common European model to approach frailty </a:t>
            </a:r>
            <a:r>
              <a:rPr lang="en-US" sz="1200" dirty="0" smtClean="0"/>
              <a:t>(frailty prevention approach – FPA document). This document will describe a methodology and tools for assessment of pre-frail and frail people. </a:t>
            </a:r>
            <a:endParaRPr lang="it-IT" sz="1200" dirty="0" smtClean="0"/>
          </a:p>
          <a:p>
            <a:pPr lvl="0" algn="just"/>
            <a:r>
              <a:rPr lang="en-US" sz="1200" dirty="0" smtClean="0"/>
              <a:t>Develop a </a:t>
            </a:r>
            <a:r>
              <a:rPr lang="en-US" sz="1200" b="1" u="sng" dirty="0" smtClean="0"/>
              <a:t>common health care guidelines or frameworks </a:t>
            </a:r>
            <a:r>
              <a:rPr lang="en-US" sz="1200" dirty="0" smtClean="0"/>
              <a:t>on screening, assessing, and intervening to promote better health in older people and reduce the growing burden of health care demands related to frailty and chronic diseases. </a:t>
            </a:r>
          </a:p>
          <a:p>
            <a:pPr lvl="0" algn="just"/>
            <a:endParaRPr lang="en-US" sz="1200" b="1" dirty="0" smtClean="0"/>
          </a:p>
          <a:p>
            <a:pPr lvl="0" algn="just"/>
            <a:r>
              <a:rPr lang="en-US" sz="1200" b="1" dirty="0" smtClean="0"/>
              <a:t>Phase III: </a:t>
            </a:r>
            <a:r>
              <a:rPr lang="en-US" sz="1200" dirty="0" smtClean="0"/>
              <a:t>policy recommendations.</a:t>
            </a:r>
            <a:endParaRPr lang="it-IT" sz="1200" dirty="0" smtClean="0"/>
          </a:p>
          <a:p>
            <a:pPr algn="just"/>
            <a:endParaRPr lang="en-US" sz="1200" b="1" u="none" dirty="0" smtClean="0"/>
          </a:p>
          <a:p>
            <a:pPr algn="just"/>
            <a:r>
              <a:rPr lang="en-US" sz="1200" b="1" u="none" dirty="0" smtClean="0"/>
              <a:t>Across</a:t>
            </a:r>
            <a:r>
              <a:rPr lang="en-US" sz="1200" b="1" u="none" baseline="0" dirty="0" smtClean="0"/>
              <a:t> all phases: </a:t>
            </a:r>
            <a:r>
              <a:rPr lang="en-US" sz="1200" b="1" u="sng" dirty="0" smtClean="0"/>
              <a:t>Increase knowledge in the field of frailty</a:t>
            </a:r>
            <a:r>
              <a:rPr lang="en-US" sz="1200" dirty="0" smtClean="0"/>
              <a:t>, indicating what should be prioritized in the next years at European, National and Regional level.</a:t>
            </a:r>
            <a:endParaRPr lang="it-IT" sz="1200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199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MS= </a:t>
            </a:r>
            <a:r>
              <a:rPr lang="it-IT" dirty="0" err="1" smtClean="0"/>
              <a:t>Member</a:t>
            </a:r>
            <a:r>
              <a:rPr lang="it-IT" dirty="0" smtClean="0"/>
              <a:t> </a:t>
            </a:r>
            <a:r>
              <a:rPr lang="it-IT" dirty="0" err="1" smtClean="0"/>
              <a:t>States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C89C-3BAA-4646-932A-ED0774184F5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220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516828"/>
            <a:ext cx="12192000" cy="5341172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87378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3373"/>
            <a:ext cx="9144000" cy="158944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o-RO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61" y="380481"/>
            <a:ext cx="3496239" cy="919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30411"/>
            <a:ext cx="40576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2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8" name="Rectangle 7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0157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0104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724900" y="0"/>
            <a:ext cx="2628900" cy="576609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0974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097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11363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37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1960" y="4765680"/>
            <a:ext cx="10515240" cy="1323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53439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1051524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7781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513108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0080" y="4765680"/>
            <a:ext cx="513108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1369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4135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531979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1960" y="545724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0080" y="4765680"/>
            <a:ext cx="513108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6824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513108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008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0080" y="545724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949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48050"/>
          </a:xfrm>
        </p:spPr>
        <p:txBody>
          <a:bodyPr/>
          <a:lstStyle>
            <a:lvl1pPr>
              <a:defRPr>
                <a:solidFill>
                  <a:srgbClr val="172B3D"/>
                </a:solidFill>
              </a:defRPr>
            </a:lvl1pPr>
            <a:lvl2pPr>
              <a:defRPr>
                <a:solidFill>
                  <a:srgbClr val="172B3D"/>
                </a:solidFill>
              </a:defRPr>
            </a:lvl2pPr>
            <a:lvl3pPr>
              <a:defRPr>
                <a:solidFill>
                  <a:srgbClr val="172B3D"/>
                </a:solidFill>
              </a:defRPr>
            </a:lvl3pPr>
            <a:lvl4pPr>
              <a:defRPr>
                <a:solidFill>
                  <a:srgbClr val="172B3D"/>
                </a:solidFill>
              </a:defRPr>
            </a:lvl4pPr>
            <a:lvl5pPr>
              <a:defRPr>
                <a:solidFill>
                  <a:srgbClr val="172B3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</p:spTree>
    <p:extLst>
      <p:ext uri="{BB962C8B-B14F-4D97-AF65-F5344CB8AC3E}">
        <p14:creationId xmlns:p14="http://schemas.microsoft.com/office/powerpoint/2010/main" val="3200399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008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1960" y="5457240"/>
            <a:ext cx="1051524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3329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1051524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1960" y="5457240"/>
            <a:ext cx="1051524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8297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0080" y="476568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0080" y="545724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1960" y="5457240"/>
            <a:ext cx="5131080" cy="631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5437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1960" y="4765680"/>
            <a:ext cx="1051524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1960" y="4765680"/>
            <a:ext cx="10515240" cy="132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Immagine 75"/>
          <p:cNvPicPr/>
          <p:nvPr/>
        </p:nvPicPr>
        <p:blipFill>
          <a:blip r:embed="rId2"/>
          <a:stretch/>
        </p:blipFill>
        <p:spPr>
          <a:xfrm>
            <a:off x="5259600" y="4765320"/>
            <a:ext cx="1659240" cy="1323720"/>
          </a:xfrm>
          <a:prstGeom prst="rect">
            <a:avLst/>
          </a:prstGeom>
          <a:ln>
            <a:noFill/>
          </a:ln>
        </p:spPr>
      </p:pic>
      <p:pic>
        <p:nvPicPr>
          <p:cNvPr id="77" name="Immagine 76"/>
          <p:cNvPicPr/>
          <p:nvPr/>
        </p:nvPicPr>
        <p:blipFill>
          <a:blip r:embed="rId2"/>
          <a:stretch/>
        </p:blipFill>
        <p:spPr>
          <a:xfrm>
            <a:off x="5259600" y="4765320"/>
            <a:ext cx="1659240" cy="13237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9193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4679576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638"/>
            <a:ext cx="10515600" cy="1324012"/>
          </a:xfrm>
        </p:spPr>
        <p:txBody>
          <a:bodyPr/>
          <a:lstStyle>
            <a:lvl1pPr marL="0" indent="0">
              <a:buNone/>
              <a:defRPr sz="2400">
                <a:solidFill>
                  <a:srgbClr val="172B3D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13186" y="1709738"/>
            <a:ext cx="218664" cy="296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3" name="Rectangle 22"/>
          <p:cNvSpPr/>
          <p:nvPr userDrawn="1"/>
        </p:nvSpPr>
        <p:spPr>
          <a:xfrm>
            <a:off x="613186" y="4679576"/>
            <a:ext cx="218664" cy="1410074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1703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9" name="Rectangle 8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297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297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9370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11" name="Rectangle 10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34953"/>
            <a:ext cx="5157787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600" b="0" i="0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58865"/>
            <a:ext cx="5157787" cy="33363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4953"/>
            <a:ext cx="5183188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600" b="0" i="0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58865"/>
            <a:ext cx="5183188" cy="33363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5348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13186" y="322731"/>
            <a:ext cx="10843708" cy="1421748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7" name="Rectangle 6"/>
          <p:cNvSpPr/>
          <p:nvPr userDrawn="1"/>
        </p:nvSpPr>
        <p:spPr>
          <a:xfrm>
            <a:off x="0" y="322731"/>
            <a:ext cx="613186" cy="1421748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1312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57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710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8" name="Rectangle 7"/>
          <p:cNvSpPr/>
          <p:nvPr userDrawn="1"/>
        </p:nvSpPr>
        <p:spPr>
          <a:xfrm>
            <a:off x="839788" y="4115"/>
            <a:ext cx="3932237" cy="221195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8126" y="457200"/>
            <a:ext cx="3699939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958126" y="2323651"/>
            <a:ext cx="3699939" cy="33348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286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39788" y="4115"/>
            <a:ext cx="3932237" cy="2211959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126" y="457200"/>
            <a:ext cx="3699939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710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8126" y="2323651"/>
            <a:ext cx="3699939" cy="33348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880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rgbClr val="E5F5F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6463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13080" y="322560"/>
            <a:ext cx="10843200" cy="1421280"/>
          </a:xfrm>
          <a:prstGeom prst="rect">
            <a:avLst/>
          </a:prstGeom>
          <a:solidFill>
            <a:srgbClr val="72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o-RO" sz="4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Click to edit Master title style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047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/>
          </a:p>
          <a:p>
            <a:pPr marL="228600" indent="-228240">
              <a:lnSpc>
                <a:spcPct val="100000"/>
              </a:lnSpc>
              <a:buClr>
                <a:srgbClr val="172B3D"/>
              </a:buClr>
              <a:buFont typeface="Arial"/>
              <a:buChar char="•"/>
            </a:pPr>
            <a:r>
              <a:rPr lang="ro-RO" sz="2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LevelEdit Master text styles</a:t>
            </a:r>
            <a:endParaRPr/>
          </a:p>
          <a:p>
            <a:pPr marL="685800" lvl="1" indent="-228240">
              <a:lnSpc>
                <a:spcPct val="100000"/>
              </a:lnSpc>
              <a:buClr>
                <a:srgbClr val="172B3D"/>
              </a:buClr>
              <a:buFont typeface="Arial"/>
              <a:buChar char="•"/>
            </a:pPr>
            <a:r>
              <a:rPr lang="ro-RO" sz="24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/>
          </a:p>
          <a:p>
            <a:pPr marL="1143000" lvl="2" indent="-228240">
              <a:lnSpc>
                <a:spcPct val="100000"/>
              </a:lnSpc>
              <a:buClr>
                <a:srgbClr val="172B3D"/>
              </a:buClr>
              <a:buFont typeface="Arial"/>
              <a:buChar char="•"/>
            </a:pPr>
            <a:r>
              <a:rPr lang="ro-RO" sz="20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/>
          </a:p>
          <a:p>
            <a:pPr marL="1600200" lvl="3" indent="-228240">
              <a:lnSpc>
                <a:spcPct val="100000"/>
              </a:lnSpc>
              <a:buClr>
                <a:srgbClr val="172B3D"/>
              </a:buClr>
              <a:buFont typeface="Arial"/>
              <a:buChar char="•"/>
            </a:pPr>
            <a:r>
              <a:rPr lang="ro-RO" sz="1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/>
          </a:p>
          <a:p>
            <a:pPr marL="2057400" lvl="4" indent="-228240">
              <a:lnSpc>
                <a:spcPct val="100000"/>
              </a:lnSpc>
              <a:buClr>
                <a:srgbClr val="172B3D"/>
              </a:buClr>
              <a:buFont typeface="Arial"/>
              <a:buChar char="•"/>
            </a:pPr>
            <a:r>
              <a:rPr lang="ro-RO" sz="1800" strike="noStrike" spc="-1">
                <a:solidFill>
                  <a:srgbClr val="172B3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/>
          </a:p>
        </p:txBody>
      </p:sp>
      <p:sp>
        <p:nvSpPr>
          <p:cNvPr id="43" name="CustomShape 4"/>
          <p:cNvSpPr/>
          <p:nvPr/>
        </p:nvSpPr>
        <p:spPr>
          <a:xfrm>
            <a:off x="0" y="322560"/>
            <a:ext cx="612720" cy="1421280"/>
          </a:xfrm>
          <a:prstGeom prst="rect">
            <a:avLst/>
          </a:prstGeom>
          <a:solidFill>
            <a:srgbClr val="17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2435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laticon.com/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://www.freepik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vantageja.e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twitter.com/Advantage_JA" TargetMode="External"/><Relationship Id="rId5" Type="http://schemas.openxmlformats.org/officeDocument/2006/relationships/hyperlink" Target="https://www.linkedin.com/company/advantage-joint-action/" TargetMode="External"/><Relationship Id="rId4" Type="http://schemas.openxmlformats.org/officeDocument/2006/relationships/hyperlink" Target="https://www.facebook.com/advantageJA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www.flaticon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epik.com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4063" y="1795749"/>
            <a:ext cx="10906698" cy="2937624"/>
          </a:xfrm>
        </p:spPr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TITLE</a:t>
            </a:r>
            <a:br>
              <a:rPr lang="it-IT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it-IT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DATE</a:t>
            </a:r>
            <a:br>
              <a:rPr lang="it-IT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o-RO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67271"/>
            <a:ext cx="9144000" cy="1589442"/>
          </a:xfrm>
        </p:spPr>
        <p:txBody>
          <a:bodyPr>
            <a:normAutofit/>
          </a:bodyPr>
          <a:lstStyle/>
          <a:p>
            <a:r>
              <a:rPr lang="it-IT" sz="4300" b="1" dirty="0" smtClean="0"/>
              <a:t>ADVANTAGE JA</a:t>
            </a:r>
          </a:p>
          <a:p>
            <a:r>
              <a:rPr lang="en-GB" sz="3500" b="1" dirty="0"/>
              <a:t>Joint Action on Prevention of frailty 2017-2019</a:t>
            </a:r>
            <a:endParaRPr lang="it-IT" sz="3500" dirty="0"/>
          </a:p>
          <a:p>
            <a:endParaRPr lang="ro-RO" sz="4000" dirty="0"/>
          </a:p>
        </p:txBody>
      </p:sp>
    </p:spTree>
    <p:extLst>
      <p:ext uri="{BB962C8B-B14F-4D97-AF65-F5344CB8AC3E}">
        <p14:creationId xmlns:p14="http://schemas.microsoft.com/office/powerpoint/2010/main" val="208263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EXPECTED OUTCOMES /RESULTS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228600" y="1859280"/>
            <a:ext cx="10668000" cy="990600"/>
          </a:xfrm>
          <a:prstGeom prst="roundRect">
            <a:avLst/>
          </a:prstGeom>
          <a:solidFill>
            <a:srgbClr val="C7DFF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Develop and </a:t>
            </a:r>
            <a:r>
              <a:rPr lang="en-US" sz="2400" b="1" u="sng" dirty="0">
                <a:solidFill>
                  <a:schemeClr val="tx1"/>
                </a:solidFill>
              </a:rPr>
              <a:t>encourage consensus in the concept of the Prevention of Frailty</a:t>
            </a:r>
            <a:r>
              <a:rPr lang="en-US" sz="2400" u="sng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in health and social care services. 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28600" y="4200048"/>
            <a:ext cx="10668000" cy="1294448"/>
          </a:xfrm>
          <a:prstGeom prst="roundRect">
            <a:avLst/>
          </a:prstGeom>
          <a:solidFill>
            <a:srgbClr val="C7DFF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b="1" u="sng" dirty="0" smtClean="0">
                <a:solidFill>
                  <a:schemeClr val="tx1"/>
                </a:solidFill>
              </a:rPr>
              <a:t>Reduce </a:t>
            </a:r>
            <a:r>
              <a:rPr lang="en-US" sz="2400" b="1" u="sng" dirty="0">
                <a:solidFill>
                  <a:schemeClr val="tx1"/>
                </a:solidFill>
              </a:rPr>
              <a:t>the burden and inefficiency in care delivery</a:t>
            </a:r>
            <a:r>
              <a:rPr lang="en-US" sz="2400" dirty="0">
                <a:solidFill>
                  <a:schemeClr val="tx1"/>
                </a:solidFill>
              </a:rPr>
              <a:t>, through support for self-management, better care planning and coordination.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1432560" y="2956560"/>
            <a:ext cx="10515600" cy="1112520"/>
          </a:xfrm>
          <a:prstGeom prst="roundRect">
            <a:avLst/>
          </a:prstGeom>
          <a:solidFill>
            <a:srgbClr val="C5E8ED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n-US" sz="2400" b="1" u="sng" dirty="0">
                <a:solidFill>
                  <a:schemeClr val="tx1"/>
                </a:solidFill>
              </a:rPr>
              <a:t>Improved strategies for diagnosis, care, research,</a:t>
            </a:r>
            <a:r>
              <a:rPr lang="en-US" sz="2400" dirty="0">
                <a:solidFill>
                  <a:schemeClr val="tx1"/>
                </a:solidFill>
              </a:rPr>
              <a:t> and </a:t>
            </a:r>
            <a:r>
              <a:rPr lang="en-US" sz="2400" b="1" u="sng" dirty="0">
                <a:solidFill>
                  <a:schemeClr val="tx1"/>
                </a:solidFill>
              </a:rPr>
              <a:t>education</a:t>
            </a:r>
            <a:r>
              <a:rPr lang="en-US" sz="2400" dirty="0">
                <a:solidFill>
                  <a:schemeClr val="tx1"/>
                </a:solidFill>
              </a:rPr>
              <a:t> about </a:t>
            </a:r>
            <a:r>
              <a:rPr lang="en-US" sz="2400" b="1" u="sng" dirty="0">
                <a:solidFill>
                  <a:schemeClr val="tx1"/>
                </a:solidFill>
              </a:rPr>
              <a:t>frailty</a:t>
            </a:r>
            <a:r>
              <a:rPr lang="en-US" sz="2400" dirty="0">
                <a:solidFill>
                  <a:schemeClr val="tx1"/>
                </a:solidFill>
              </a:rPr>
              <a:t>, disability and multi-morbidity. 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1432560" y="5625464"/>
            <a:ext cx="10515600" cy="1080136"/>
          </a:xfrm>
          <a:prstGeom prst="roundRect">
            <a:avLst/>
          </a:prstGeom>
          <a:solidFill>
            <a:srgbClr val="C5E8ED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>
                <a:solidFill>
                  <a:schemeClr val="tx1"/>
                </a:solidFill>
              </a:rPr>
              <a:t>Contribute to a </a:t>
            </a:r>
            <a:r>
              <a:rPr lang="en-US" sz="2400" b="1" u="sng" dirty="0">
                <a:solidFill>
                  <a:schemeClr val="tx1"/>
                </a:solidFill>
              </a:rPr>
              <a:t>more effective and sustainable response to the needs of older people</a:t>
            </a:r>
            <a:r>
              <a:rPr lang="en-US" sz="2400" dirty="0">
                <a:solidFill>
                  <a:schemeClr val="tx1"/>
                </a:solidFill>
              </a:rPr>
              <a:t> with innovative </a:t>
            </a:r>
            <a:r>
              <a:rPr lang="en-US" sz="2400" dirty="0" err="1">
                <a:solidFill>
                  <a:schemeClr val="tx1"/>
                </a:solidFill>
              </a:rPr>
              <a:t>organisational</a:t>
            </a:r>
            <a:r>
              <a:rPr lang="en-US" sz="2400" dirty="0">
                <a:solidFill>
                  <a:schemeClr val="tx1"/>
                </a:solidFill>
              </a:rPr>
              <a:t> approaches and better collaboration between professional and informal care.</a:t>
            </a:r>
          </a:p>
        </p:txBody>
      </p:sp>
    </p:spTree>
    <p:extLst>
      <p:ext uri="{BB962C8B-B14F-4D97-AF65-F5344CB8AC3E}">
        <p14:creationId xmlns:p14="http://schemas.microsoft.com/office/powerpoint/2010/main" val="27938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9419"/>
          </a:xfrm>
        </p:spPr>
        <p:txBody>
          <a:bodyPr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EU </a:t>
            </a:r>
            <a:r>
              <a:rPr lang="en-GB" dirty="0" smtClean="0">
                <a:solidFill>
                  <a:schemeClr val="tx1"/>
                </a:solidFill>
              </a:rPr>
              <a:t>ADDED VALUE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43840" y="1903214"/>
            <a:ext cx="113690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		</a:t>
            </a:r>
            <a:r>
              <a:rPr lang="es-ES" sz="2400" b="1" dirty="0" smtClean="0"/>
              <a:t>Addresses </a:t>
            </a:r>
            <a:r>
              <a:rPr lang="es-ES" sz="2400" b="1" dirty="0"/>
              <a:t>common challenges </a:t>
            </a:r>
            <a:r>
              <a:rPr lang="es-ES" sz="2400" dirty="0"/>
              <a:t>where shared action at EU level may </a:t>
            </a:r>
            <a:endParaRPr lang="es-ES" sz="2400" dirty="0" smtClean="0"/>
          </a:p>
          <a:p>
            <a:r>
              <a:rPr lang="es-ES" sz="2400" dirty="0"/>
              <a:t>	</a:t>
            </a:r>
            <a:r>
              <a:rPr lang="es-ES" sz="2400" dirty="0" smtClean="0"/>
              <a:t>	facilitate development of national frailty </a:t>
            </a:r>
            <a:r>
              <a:rPr lang="es-ES" sz="2400" dirty="0"/>
              <a:t>prevention policies.</a:t>
            </a:r>
          </a:p>
          <a:p>
            <a:endParaRPr lang="es-ES" dirty="0"/>
          </a:p>
          <a:p>
            <a:r>
              <a:rPr lang="es-ES" dirty="0" smtClean="0"/>
              <a:t>		</a:t>
            </a:r>
            <a:r>
              <a:rPr lang="es-ES" sz="2400" b="1" dirty="0" smtClean="0"/>
              <a:t>Addresses </a:t>
            </a:r>
            <a:r>
              <a:rPr lang="es-ES" sz="2400" b="1" dirty="0"/>
              <a:t>demographic change </a:t>
            </a:r>
            <a:r>
              <a:rPr lang="es-ES" sz="2400" dirty="0"/>
              <a:t>&amp; associated demands for social &amp; </a:t>
            </a:r>
            <a:endParaRPr lang="es-ES" sz="2400" dirty="0" smtClean="0"/>
          </a:p>
          <a:p>
            <a:r>
              <a:rPr lang="es-ES" sz="2400" dirty="0"/>
              <a:t>	</a:t>
            </a:r>
            <a:r>
              <a:rPr lang="es-ES" sz="2400" dirty="0" smtClean="0"/>
              <a:t>	health </a:t>
            </a:r>
            <a:r>
              <a:rPr lang="es-ES" sz="2400" dirty="0"/>
              <a:t>care by </a:t>
            </a:r>
            <a:r>
              <a:rPr lang="es-ES" sz="2400" b="1" dirty="0" smtClean="0"/>
              <a:t>re-shaping health care.</a:t>
            </a:r>
            <a:endParaRPr lang="es-ES" sz="2400" b="1" dirty="0"/>
          </a:p>
          <a:p>
            <a:endParaRPr lang="es-ES" dirty="0"/>
          </a:p>
          <a:p>
            <a:r>
              <a:rPr lang="es-ES" dirty="0" smtClean="0"/>
              <a:t>		</a:t>
            </a:r>
            <a:r>
              <a:rPr lang="es-ES" sz="2400" b="1" dirty="0" smtClean="0"/>
              <a:t>Jointly </a:t>
            </a:r>
            <a:r>
              <a:rPr lang="es-ES" sz="2400" b="1" dirty="0"/>
              <a:t>tackles a common public health problem </a:t>
            </a:r>
            <a:r>
              <a:rPr lang="es-ES" sz="2400" dirty="0"/>
              <a:t>(frailty, discapacity) </a:t>
            </a:r>
            <a:endParaRPr lang="es-ES" sz="2400" dirty="0" smtClean="0"/>
          </a:p>
          <a:p>
            <a:r>
              <a:rPr lang="es-ES" sz="2400" dirty="0"/>
              <a:t>	</a:t>
            </a:r>
            <a:r>
              <a:rPr lang="es-ES" sz="2400" dirty="0" smtClean="0"/>
              <a:t>	by </a:t>
            </a:r>
            <a:r>
              <a:rPr lang="es-ES" sz="2400" dirty="0"/>
              <a:t>avoiding </a:t>
            </a:r>
            <a:r>
              <a:rPr lang="es-ES" sz="2400" dirty="0" smtClean="0"/>
              <a:t>scattered </a:t>
            </a:r>
            <a:r>
              <a:rPr lang="es-ES" sz="2400" dirty="0"/>
              <a:t>	</a:t>
            </a:r>
            <a:r>
              <a:rPr lang="es-ES" sz="2400" dirty="0" smtClean="0"/>
              <a:t>	actions or duplications</a:t>
            </a:r>
            <a:r>
              <a:rPr lang="es-ES" sz="2400" dirty="0"/>
              <a:t>.</a:t>
            </a:r>
          </a:p>
          <a:p>
            <a:endParaRPr lang="es-ES" dirty="0"/>
          </a:p>
          <a:p>
            <a:r>
              <a:rPr lang="es-ES" dirty="0" smtClean="0"/>
              <a:t>		</a:t>
            </a:r>
            <a:r>
              <a:rPr lang="es-ES" sz="2400" dirty="0" smtClean="0"/>
              <a:t>Develops </a:t>
            </a:r>
            <a:r>
              <a:rPr lang="es-ES" sz="2400" dirty="0"/>
              <a:t>the FPA concept in health &amp; social services by </a:t>
            </a:r>
            <a:r>
              <a:rPr lang="es-ES" sz="2400" b="1" dirty="0"/>
              <a:t>encouraging </a:t>
            </a:r>
            <a:endParaRPr lang="es-ES" sz="2400" b="1" dirty="0" smtClean="0"/>
          </a:p>
          <a:p>
            <a:r>
              <a:rPr lang="es-ES" sz="2400" b="1" dirty="0"/>
              <a:t>	</a:t>
            </a:r>
            <a:r>
              <a:rPr lang="es-ES" sz="2400" b="1" dirty="0" smtClean="0"/>
              <a:t>	consensus </a:t>
            </a:r>
            <a:r>
              <a:rPr lang="es-ES" sz="2400" dirty="0" smtClean="0"/>
              <a:t>and developing </a:t>
            </a:r>
            <a:r>
              <a:rPr lang="es-ES" sz="2400" b="1" dirty="0" smtClean="0"/>
              <a:t>common frameworks on screening, </a:t>
            </a:r>
          </a:p>
          <a:p>
            <a:r>
              <a:rPr lang="es-ES" sz="2400" b="1" dirty="0"/>
              <a:t>	</a:t>
            </a:r>
            <a:r>
              <a:rPr lang="es-ES" sz="2400" b="1" dirty="0" smtClean="0"/>
              <a:t>	prevention, assessment and management</a:t>
            </a:r>
            <a:r>
              <a:rPr lang="es-ES" sz="24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</p:txBody>
      </p:sp>
      <p:pic>
        <p:nvPicPr>
          <p:cNvPr id="9" name="Picture 2" descr="https://astanatimes.com/wp-content/uploads/2018/03/ThinkstockPhotos-6452615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06" y="2929371"/>
            <a:ext cx="1374752" cy="78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60" y="1858973"/>
            <a:ext cx="1171698" cy="917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59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69" y="3897795"/>
            <a:ext cx="979975" cy="949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12" y="5021106"/>
            <a:ext cx="1146451" cy="1146451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9616440" y="6324600"/>
            <a:ext cx="227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9646920" y="6370488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Icon made by </a:t>
            </a:r>
            <a:r>
              <a:rPr lang="en-US" sz="600" dirty="0" err="1">
                <a:hlinkClick r:id="rId7" tooltip="Freepik"/>
              </a:rPr>
              <a:t>Freepik</a:t>
            </a:r>
            <a:r>
              <a:rPr lang="en-US" sz="600" dirty="0"/>
              <a:t> from </a:t>
            </a:r>
            <a:r>
              <a:rPr lang="en-US" sz="600" dirty="0">
                <a:hlinkClick r:id="rId8" tooltip="Flaticon"/>
              </a:rPr>
              <a:t>www.flaticon.com</a:t>
            </a:r>
            <a:r>
              <a:rPr lang="en-US" sz="800" dirty="0"/>
              <a:t> 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179627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o-RO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ADVANTAGE JA DISSEMINATION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27" name="CustomShape 5"/>
          <p:cNvSpPr/>
          <p:nvPr/>
        </p:nvSpPr>
        <p:spPr>
          <a:xfrm>
            <a:off x="727500" y="1889760"/>
            <a:ext cx="7745940" cy="224028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/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285840" indent="-285480">
              <a:buFont typeface="Arial"/>
              <a:buChar char="•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Website 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www.advantageja.eu</a:t>
            </a: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840" indent="-285480">
              <a:buFont typeface="Arial"/>
              <a:buChar char="•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Social Networks:</a:t>
            </a:r>
          </a:p>
          <a:p>
            <a:r>
              <a:rPr lang="en-GB" sz="2000" i="1" dirty="0">
                <a:latin typeface="Calibri" panose="020F0502020204030204" pitchFamily="34" charset="0"/>
              </a:rPr>
              <a:t>Facebook: </a:t>
            </a:r>
            <a:r>
              <a:rPr lang="en-GB" sz="2000" i="1" u="sng" dirty="0">
                <a:latin typeface="Calibri" panose="020F0502020204030204" pitchFamily="34" charset="0"/>
                <a:hlinkClick r:id="rId4"/>
              </a:rPr>
              <a:t>https://www.facebook.com/advantageJA</a:t>
            </a:r>
            <a:r>
              <a:rPr lang="en-GB" sz="2000" i="1" u="sng" dirty="0" smtClean="0">
                <a:latin typeface="Calibri" panose="020F0502020204030204" pitchFamily="34" charset="0"/>
                <a:hlinkClick r:id="rId4"/>
              </a:rPr>
              <a:t>/</a:t>
            </a:r>
            <a:endParaRPr lang="it-IT" sz="2000" dirty="0">
              <a:latin typeface="Calibri" panose="020F0502020204030204" pitchFamily="34" charset="0"/>
            </a:endParaRPr>
          </a:p>
          <a:p>
            <a:r>
              <a:rPr lang="en-GB" sz="2000" i="1" dirty="0" err="1">
                <a:latin typeface="Calibri" panose="020F0502020204030204" pitchFamily="34" charset="0"/>
              </a:rPr>
              <a:t>Linkedin</a:t>
            </a:r>
            <a:r>
              <a:rPr lang="en-GB" sz="2000" i="1" dirty="0">
                <a:latin typeface="Calibri" panose="020F0502020204030204" pitchFamily="34" charset="0"/>
              </a:rPr>
              <a:t>: </a:t>
            </a:r>
            <a:r>
              <a:rPr lang="en-GB" sz="2000" i="1" u="sng" dirty="0">
                <a:latin typeface="Calibri" panose="020F0502020204030204" pitchFamily="34" charset="0"/>
                <a:hlinkClick r:id="rId5"/>
              </a:rPr>
              <a:t>https://www.linkedin.com/company/advantage-joint-action</a:t>
            </a:r>
            <a:r>
              <a:rPr lang="en-GB" sz="2000" i="1" u="sng" dirty="0" smtClean="0">
                <a:latin typeface="Calibri" panose="020F0502020204030204" pitchFamily="34" charset="0"/>
                <a:hlinkClick r:id="rId5"/>
              </a:rPr>
              <a:t>/</a:t>
            </a:r>
            <a:endParaRPr lang="it-IT" sz="2000" dirty="0">
              <a:latin typeface="Calibri" panose="020F0502020204030204" pitchFamily="34" charset="0"/>
            </a:endParaRPr>
          </a:p>
          <a:p>
            <a:r>
              <a:rPr lang="en-GB" sz="2000" i="1" dirty="0">
                <a:latin typeface="Calibri" panose="020F0502020204030204" pitchFamily="34" charset="0"/>
              </a:rPr>
              <a:t>Twitter: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i="1" u="sng" dirty="0">
                <a:latin typeface="Calibri" panose="020F0502020204030204" pitchFamily="34" charset="0"/>
                <a:hlinkClick r:id="rId6"/>
              </a:rPr>
              <a:t>https://twitter.com/Advantage_JA </a:t>
            </a:r>
            <a:endParaRPr lang="en-GB" sz="2000" i="1" u="sng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E-newsletters</a:t>
            </a:r>
            <a:endParaRPr sz="20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CustomShape 6"/>
          <p:cNvSpPr/>
          <p:nvPr/>
        </p:nvSpPr>
        <p:spPr>
          <a:xfrm>
            <a:off x="8879640" y="2148840"/>
            <a:ext cx="3101760" cy="2773680"/>
          </a:xfrm>
          <a:prstGeom prst="flowChartConnector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0800000" scaled="1"/>
            <a:tileRect/>
          </a:gradFill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285840" indent="-285480"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Publications</a:t>
            </a:r>
            <a:endParaRPr sz="2400" dirty="0">
              <a:solidFill>
                <a:prstClr val="black"/>
              </a:solidFill>
            </a:endParaRPr>
          </a:p>
          <a:p>
            <a:pPr marL="285840" indent="-285480"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Participation at events </a:t>
            </a:r>
            <a:endParaRPr sz="2400" dirty="0">
              <a:solidFill>
                <a:prstClr val="black"/>
              </a:solidFill>
            </a:endParaRPr>
          </a:p>
          <a:p>
            <a:pPr marL="285840" indent="-285480"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Final Conference in Bruxelles</a:t>
            </a:r>
            <a:endParaRPr sz="2400" dirty="0">
              <a:solidFill>
                <a:prstClr val="black"/>
              </a:solidFill>
            </a:endParaRPr>
          </a:p>
        </p:txBody>
      </p:sp>
      <p:sp>
        <p:nvSpPr>
          <p:cNvPr id="129" name="CustomShape 7"/>
          <p:cNvSpPr/>
          <p:nvPr/>
        </p:nvSpPr>
        <p:spPr>
          <a:xfrm>
            <a:off x="1014240" y="4329600"/>
            <a:ext cx="3390120" cy="210400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285840" indent="-285480"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Leaflet</a:t>
            </a:r>
            <a:endParaRPr sz="2400" dirty="0">
              <a:solidFill>
                <a:prstClr val="black"/>
              </a:solidFill>
            </a:endParaRPr>
          </a:p>
          <a:p>
            <a:pPr marL="285840" indent="-285480"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Policy Briefs</a:t>
            </a:r>
            <a:endParaRPr sz="2400" dirty="0">
              <a:solidFill>
                <a:prstClr val="black"/>
              </a:solidFill>
            </a:endParaRPr>
          </a:p>
          <a:p>
            <a:pPr marL="285840" indent="-285480"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Layman Reports</a:t>
            </a:r>
            <a:endParaRPr sz="2400" dirty="0">
              <a:solidFill>
                <a:prstClr val="black"/>
              </a:solidFill>
            </a:endParaRPr>
          </a:p>
        </p:txBody>
      </p:sp>
      <p:sp>
        <p:nvSpPr>
          <p:cNvPr id="130" name="CustomShape 8"/>
          <p:cNvSpPr/>
          <p:nvPr/>
        </p:nvSpPr>
        <p:spPr>
          <a:xfrm>
            <a:off x="5180760" y="4588680"/>
            <a:ext cx="3909480" cy="210400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Media:</a:t>
            </a:r>
            <a:endParaRPr sz="2400" dirty="0">
              <a:solidFill>
                <a:prstClr val="black"/>
              </a:solidFill>
            </a:endParaRPr>
          </a:p>
          <a:p>
            <a:pPr algn="ctr"/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Press releases/conferences</a:t>
            </a:r>
            <a:endParaRPr sz="2400" dirty="0">
              <a:solidFill>
                <a:prstClr val="black"/>
              </a:solidFill>
            </a:endParaRPr>
          </a:p>
          <a:p>
            <a:pPr algn="ctr"/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Radio/TV</a:t>
            </a:r>
            <a:endParaRPr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09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THANK YOU  !!!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www.advantageja.eu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speaker/s name/s and email address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7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ADVANTAGE JA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“A comprehensive approach to promote a disability-free Advanced age in Europe: the ADVANTAGE initiative”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90172"/>
            <a:ext cx="10548651" cy="444608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600" dirty="0" smtClean="0"/>
              <a:t>A </a:t>
            </a:r>
            <a:r>
              <a:rPr lang="en-US" sz="2600" dirty="0"/>
              <a:t>Joint Action with </a:t>
            </a:r>
            <a:r>
              <a:rPr lang="en-US" sz="2600" b="1" dirty="0"/>
              <a:t>22 Member States and </a:t>
            </a:r>
            <a:r>
              <a:rPr lang="en-US" sz="2600" b="1" dirty="0" smtClean="0"/>
              <a:t>35 organizations </a:t>
            </a:r>
            <a:r>
              <a:rPr lang="en-US" sz="2600" dirty="0"/>
              <a:t>involved. </a:t>
            </a:r>
            <a:endParaRPr lang="en-US" sz="2600" dirty="0" smtClean="0"/>
          </a:p>
          <a:p>
            <a:pPr marL="0" indent="0" algn="just">
              <a:buNone/>
            </a:pPr>
            <a:r>
              <a:rPr lang="en-US" sz="2600" dirty="0" smtClean="0"/>
              <a:t>It </a:t>
            </a:r>
            <a:r>
              <a:rPr lang="en-US" sz="2600" dirty="0"/>
              <a:t>is co-funded by the EU </a:t>
            </a:r>
            <a:r>
              <a:rPr lang="en-US" sz="2600" dirty="0" smtClean="0"/>
              <a:t>and </a:t>
            </a:r>
            <a:r>
              <a:rPr lang="en-US" sz="2600" dirty="0"/>
              <a:t>the Member States</a:t>
            </a:r>
            <a:r>
              <a:rPr lang="en-US" sz="2600" dirty="0" smtClean="0"/>
              <a:t>.</a:t>
            </a:r>
          </a:p>
          <a:p>
            <a:pPr marL="0" indent="0" algn="just">
              <a:buNone/>
            </a:pPr>
            <a:endParaRPr lang="en-US" sz="1300" dirty="0" smtClean="0"/>
          </a:p>
          <a:p>
            <a:r>
              <a:rPr lang="en-GB" sz="2600" dirty="0" smtClean="0"/>
              <a:t>DURATION: </a:t>
            </a:r>
          </a:p>
          <a:p>
            <a:pPr marL="0" indent="0">
              <a:buNone/>
            </a:pPr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/>
              <a:t>January </a:t>
            </a:r>
            <a:r>
              <a:rPr lang="en-GB" sz="2600" dirty="0" smtClean="0"/>
              <a:t>2017 - 31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/>
              <a:t>December </a:t>
            </a:r>
            <a:r>
              <a:rPr lang="en-GB" sz="2600" dirty="0" smtClean="0"/>
              <a:t>2019 (3 years)</a:t>
            </a:r>
          </a:p>
          <a:p>
            <a:endParaRPr lang="en-GB" sz="1300" dirty="0" smtClean="0"/>
          </a:p>
          <a:p>
            <a:r>
              <a:rPr lang="en-GB" sz="2600" dirty="0" smtClean="0"/>
              <a:t>COORDINATOR: </a:t>
            </a:r>
          </a:p>
          <a:p>
            <a:pPr marL="0" indent="0">
              <a:buNone/>
            </a:pPr>
            <a:r>
              <a:rPr lang="it-IT" sz="2600" dirty="0" smtClean="0"/>
              <a:t>Hospital de </a:t>
            </a:r>
            <a:r>
              <a:rPr lang="it-IT" sz="2600" dirty="0"/>
              <a:t>G</a:t>
            </a:r>
            <a:r>
              <a:rPr lang="it-IT" sz="2600" dirty="0" smtClean="0"/>
              <a:t>etafe SERMAS, Madrid </a:t>
            </a:r>
            <a:r>
              <a:rPr lang="it-IT" sz="2600" dirty="0" err="1" smtClean="0"/>
              <a:t>Spain</a:t>
            </a:r>
            <a:endParaRPr lang="it-IT" sz="2600" dirty="0" smtClean="0"/>
          </a:p>
          <a:p>
            <a:pPr marL="0" indent="0">
              <a:buNone/>
            </a:pPr>
            <a:endParaRPr lang="it-IT" sz="1200" dirty="0" smtClean="0"/>
          </a:p>
          <a:p>
            <a:r>
              <a:rPr lang="en-GB" sz="2600" dirty="0" smtClean="0"/>
              <a:t>BUDGET: </a:t>
            </a:r>
          </a:p>
          <a:p>
            <a:pPr marL="0" indent="0">
              <a:buNone/>
            </a:pPr>
            <a:r>
              <a:rPr lang="en-GB" sz="2600" dirty="0" smtClean="0"/>
              <a:t>The </a:t>
            </a:r>
            <a:r>
              <a:rPr lang="en-GB" sz="2600" dirty="0"/>
              <a:t>estimated eligible costs of the action are EUR </a:t>
            </a:r>
            <a:r>
              <a:rPr lang="en-GB" sz="2600" dirty="0" smtClean="0"/>
              <a:t>5,738,934.60</a:t>
            </a:r>
          </a:p>
          <a:p>
            <a:pPr marL="0" indent="0">
              <a:buNone/>
            </a:pPr>
            <a:r>
              <a:rPr lang="en-GB" sz="2000" dirty="0" smtClean="0"/>
              <a:t>(The </a:t>
            </a:r>
            <a:r>
              <a:rPr lang="en-GB" sz="2000" dirty="0"/>
              <a:t>grant reimburses 60% of the action's eligible </a:t>
            </a:r>
            <a:r>
              <a:rPr lang="en-GB" sz="2000" dirty="0" smtClean="0"/>
              <a:t>costs)</a:t>
            </a:r>
            <a:endParaRPr lang="it-IT" sz="2000" dirty="0"/>
          </a:p>
          <a:p>
            <a:endParaRPr lang="en-US" sz="2400" dirty="0"/>
          </a:p>
        </p:txBody>
      </p:sp>
      <p:pic>
        <p:nvPicPr>
          <p:cNvPr id="4" name="Imagen 1" descr="C:\Users\Admin\AppData\Local\Microsoft\Windows\INetCacheContent.Word\mapa-con nombres definitivo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460953" y="2518697"/>
            <a:ext cx="2892847" cy="275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ther beneficiaries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4720"/>
            <a:ext cx="10515600" cy="4048050"/>
          </a:xfrm>
        </p:spPr>
        <p:txBody>
          <a:bodyPr numCol="3">
            <a:noAutofit/>
          </a:bodyPr>
          <a:lstStyle/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Medizinische</a:t>
            </a:r>
            <a:r>
              <a:rPr lang="it-IT" sz="1000" dirty="0"/>
              <a:t> </a:t>
            </a:r>
            <a:r>
              <a:rPr lang="it-IT" sz="1000" dirty="0" err="1"/>
              <a:t>Universitat</a:t>
            </a:r>
            <a:r>
              <a:rPr lang="it-IT" sz="1000" dirty="0"/>
              <a:t> Graz (MUG), Austria;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Institut</a:t>
            </a:r>
            <a:r>
              <a:rPr lang="it-IT" sz="1000" dirty="0"/>
              <a:t> </a:t>
            </a:r>
            <a:r>
              <a:rPr lang="it-IT" sz="1000" dirty="0" err="1"/>
              <a:t>Scientifique</a:t>
            </a:r>
            <a:r>
              <a:rPr lang="it-IT" sz="1000" dirty="0"/>
              <a:t> de Sante </a:t>
            </a:r>
            <a:r>
              <a:rPr lang="it-IT" sz="1000" dirty="0" err="1"/>
              <a:t>Publique</a:t>
            </a:r>
            <a:r>
              <a:rPr lang="it-IT" sz="1000" dirty="0"/>
              <a:t> (WIV-ISP (IPH)), </a:t>
            </a:r>
            <a:r>
              <a:rPr lang="it-IT" sz="1000" dirty="0" err="1"/>
              <a:t>Belgium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Natsionalen</a:t>
            </a:r>
            <a:r>
              <a:rPr lang="it-IT" sz="1000" dirty="0"/>
              <a:t> </a:t>
            </a:r>
            <a:r>
              <a:rPr lang="it-IT" sz="1000" dirty="0" err="1"/>
              <a:t>Centar</a:t>
            </a:r>
            <a:r>
              <a:rPr lang="it-IT" sz="1000" dirty="0"/>
              <a:t> Po </a:t>
            </a:r>
            <a:r>
              <a:rPr lang="it-IT" sz="1000" dirty="0" err="1"/>
              <a:t>Obshtestveno</a:t>
            </a:r>
            <a:r>
              <a:rPr lang="it-IT" sz="1000" dirty="0"/>
              <a:t> </a:t>
            </a:r>
            <a:r>
              <a:rPr lang="it-IT" sz="1000" dirty="0" err="1"/>
              <a:t>Zdrave</a:t>
            </a:r>
            <a:r>
              <a:rPr lang="it-IT" sz="1000" dirty="0"/>
              <a:t> i </a:t>
            </a:r>
            <a:r>
              <a:rPr lang="it-IT" sz="1000" dirty="0" err="1"/>
              <a:t>Analizi</a:t>
            </a:r>
            <a:r>
              <a:rPr lang="it-IT" sz="1000" dirty="0"/>
              <a:t> (NCPHA), Bulgaria;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Hrvatski</a:t>
            </a:r>
            <a:r>
              <a:rPr lang="it-IT" sz="1000" dirty="0"/>
              <a:t> </a:t>
            </a:r>
            <a:r>
              <a:rPr lang="it-IT" sz="1000" dirty="0" err="1"/>
              <a:t>Zavod</a:t>
            </a:r>
            <a:r>
              <a:rPr lang="it-IT" sz="1000" dirty="0"/>
              <a:t> Za </a:t>
            </a:r>
            <a:r>
              <a:rPr lang="it-IT" sz="1000" dirty="0" err="1"/>
              <a:t>Javno</a:t>
            </a:r>
            <a:r>
              <a:rPr lang="it-IT" sz="1000" dirty="0"/>
              <a:t> </a:t>
            </a:r>
            <a:r>
              <a:rPr lang="it-IT" sz="1000" dirty="0" err="1"/>
              <a:t>Zdravstvo</a:t>
            </a:r>
            <a:r>
              <a:rPr lang="it-IT" sz="1000" dirty="0"/>
              <a:t> (CIPH), </a:t>
            </a:r>
            <a:r>
              <a:rPr lang="it-IT" sz="1000" dirty="0" err="1"/>
              <a:t>Croatia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Ministry of Health of the Republic of Cyprus (MOH), Cyprus;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 smtClean="0"/>
              <a:t>Terveyden</a:t>
            </a:r>
            <a:r>
              <a:rPr lang="en-GB" sz="1000" dirty="0" smtClean="0"/>
              <a:t> </a:t>
            </a:r>
            <a:r>
              <a:rPr lang="en-GB" sz="1000" dirty="0" err="1"/>
              <a:t>Ja</a:t>
            </a:r>
            <a:r>
              <a:rPr lang="en-GB" sz="1000" dirty="0"/>
              <a:t> </a:t>
            </a:r>
            <a:r>
              <a:rPr lang="en-GB" sz="1000" dirty="0" err="1"/>
              <a:t>Hyvinvoinnin</a:t>
            </a:r>
            <a:r>
              <a:rPr lang="en-GB" sz="1000" dirty="0"/>
              <a:t> </a:t>
            </a:r>
            <a:r>
              <a:rPr lang="en-GB" sz="1000" dirty="0" err="1"/>
              <a:t>Laitos</a:t>
            </a:r>
            <a:r>
              <a:rPr lang="en-GB" sz="1000" dirty="0"/>
              <a:t> (THL), Finland;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Agence</a:t>
            </a:r>
            <a:r>
              <a:rPr lang="en-GB" sz="1000" dirty="0"/>
              <a:t> </a:t>
            </a:r>
            <a:r>
              <a:rPr lang="en-GB" sz="1000" dirty="0" err="1"/>
              <a:t>Nationale</a:t>
            </a:r>
            <a:r>
              <a:rPr lang="en-GB" sz="1000" dirty="0"/>
              <a:t> De </a:t>
            </a:r>
            <a:r>
              <a:rPr lang="en-GB" sz="1000" dirty="0" err="1"/>
              <a:t>Sante</a:t>
            </a:r>
            <a:r>
              <a:rPr lang="en-GB" sz="1000" dirty="0"/>
              <a:t> </a:t>
            </a:r>
            <a:r>
              <a:rPr lang="en-GB" sz="1000" dirty="0" err="1"/>
              <a:t>Publique</a:t>
            </a:r>
            <a:r>
              <a:rPr lang="en-GB" sz="1000" dirty="0"/>
              <a:t> (ANSP), France;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US" sz="1000" dirty="0" err="1"/>
              <a:t>Ministere</a:t>
            </a:r>
            <a:r>
              <a:rPr lang="en-US" sz="1000" dirty="0"/>
              <a:t> des Affaires </a:t>
            </a:r>
            <a:r>
              <a:rPr lang="en-US" sz="1000" dirty="0" err="1"/>
              <a:t>Sociales</a:t>
            </a:r>
            <a:r>
              <a:rPr lang="en-US" sz="1000" dirty="0"/>
              <a:t> et de la </a:t>
            </a:r>
            <a:r>
              <a:rPr lang="en-US" sz="1000" dirty="0" err="1"/>
              <a:t>Sante</a:t>
            </a:r>
            <a:r>
              <a:rPr lang="en-US" sz="1000" dirty="0"/>
              <a:t> (MASSDF), France;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Medizinische</a:t>
            </a:r>
            <a:r>
              <a:rPr lang="it-IT" sz="1000" dirty="0"/>
              <a:t> </a:t>
            </a:r>
            <a:r>
              <a:rPr lang="it-IT" sz="1000" dirty="0" err="1"/>
              <a:t>Hochschule</a:t>
            </a:r>
            <a:r>
              <a:rPr lang="it-IT" sz="1000" dirty="0"/>
              <a:t> Hannover (MHH), Germany;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Company of Psychosocial Research and Intervention (EPSEP) (SPRI), Greece;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Panepistimio</a:t>
            </a:r>
            <a:r>
              <a:rPr lang="it-IT" sz="1000" dirty="0"/>
              <a:t> Patron (UPAT), </a:t>
            </a:r>
            <a:r>
              <a:rPr lang="it-IT" sz="1000" dirty="0" err="1"/>
              <a:t>Greece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Nemzeti</a:t>
            </a:r>
            <a:r>
              <a:rPr lang="it-IT" sz="1000" dirty="0"/>
              <a:t> </a:t>
            </a:r>
            <a:r>
              <a:rPr lang="it-IT" sz="1000" dirty="0" err="1"/>
              <a:t>Egeszsegfejlesztesi</a:t>
            </a:r>
            <a:r>
              <a:rPr lang="it-IT" sz="1000" dirty="0"/>
              <a:t> </a:t>
            </a:r>
            <a:r>
              <a:rPr lang="it-IT" sz="1000" dirty="0" err="1"/>
              <a:t>Intezet</a:t>
            </a:r>
            <a:r>
              <a:rPr lang="it-IT" sz="1000" dirty="0"/>
              <a:t> (NIHD), </a:t>
            </a:r>
            <a:r>
              <a:rPr lang="it-IT" sz="1000" dirty="0" err="1"/>
              <a:t>Hungary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Health Service Executive HSE (HSE-NUIG), Ireland</a:t>
            </a:r>
            <a:r>
              <a:rPr lang="en-GB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Agenzia Nazionale per i Servizi Sanitari Regionali (AGENAS),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Istituto Nazionale di Riposo e Cura per Anziani INRCA (INRCA),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Istituto Superiore di Sanita (ISS),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smtClean="0"/>
              <a:t>Regione Marche (ARS),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 smtClean="0"/>
              <a:t>Universita</a:t>
            </a:r>
            <a:r>
              <a:rPr lang="it-IT" sz="1000" dirty="0" smtClean="0"/>
              <a:t> Cattolica del Sacro Cuore (UCSC), </a:t>
            </a:r>
            <a:r>
              <a:rPr lang="it-IT" sz="1000" dirty="0" err="1" smtClean="0"/>
              <a:t>Italy</a:t>
            </a:r>
            <a:r>
              <a:rPr lang="it-IT" sz="1000" dirty="0" smtClean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Lietuvos</a:t>
            </a:r>
            <a:r>
              <a:rPr lang="en-GB" sz="1000" dirty="0"/>
              <a:t> </a:t>
            </a:r>
            <a:r>
              <a:rPr lang="en-GB" sz="1000" dirty="0" err="1"/>
              <a:t>Sveikatos</a:t>
            </a:r>
            <a:r>
              <a:rPr lang="en-GB" sz="1000" dirty="0"/>
              <a:t> </a:t>
            </a:r>
            <a:r>
              <a:rPr lang="en-GB" sz="1000" dirty="0" err="1"/>
              <a:t>Mokslu</a:t>
            </a:r>
            <a:r>
              <a:rPr lang="en-GB" sz="1000" dirty="0"/>
              <a:t> </a:t>
            </a:r>
            <a:r>
              <a:rPr lang="en-GB" sz="1000" dirty="0" err="1"/>
              <a:t>Universitetas</a:t>
            </a:r>
            <a:r>
              <a:rPr lang="en-GB" sz="1000" dirty="0"/>
              <a:t> (LSMU), Lithuania;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Ministry for the Family and Social Solidarity (MFSS), Malta;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Rijksinstituut</a:t>
            </a:r>
            <a:r>
              <a:rPr lang="en-GB" sz="1000" dirty="0"/>
              <a:t> </a:t>
            </a:r>
            <a:r>
              <a:rPr lang="en-GB" sz="1000" dirty="0" err="1"/>
              <a:t>voor</a:t>
            </a:r>
            <a:r>
              <a:rPr lang="en-GB" sz="1000" dirty="0"/>
              <a:t> </a:t>
            </a:r>
            <a:r>
              <a:rPr lang="en-GB" sz="1000" dirty="0" err="1"/>
              <a:t>Volksgezondheid</a:t>
            </a:r>
            <a:r>
              <a:rPr lang="en-GB" sz="1000" dirty="0"/>
              <a:t> en Milieu (RIVM), Netherlands;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/>
              <a:t>Folkehelseinstituttet</a:t>
            </a:r>
            <a:r>
              <a:rPr lang="en-GB" sz="1000" dirty="0"/>
              <a:t> (NIPH Norway), Norway;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en-GB" sz="1000" dirty="0" err="1" smtClean="0"/>
              <a:t>Narodowy</a:t>
            </a:r>
            <a:r>
              <a:rPr lang="en-GB" sz="1000" dirty="0" smtClean="0"/>
              <a:t> </a:t>
            </a:r>
            <a:r>
              <a:rPr lang="en-GB" sz="1000" dirty="0" err="1"/>
              <a:t>Instytut</a:t>
            </a:r>
            <a:r>
              <a:rPr lang="en-GB" sz="1000" dirty="0"/>
              <a:t> </a:t>
            </a:r>
            <a:r>
              <a:rPr lang="en-GB" sz="1000" dirty="0" err="1"/>
              <a:t>Geriatrii</a:t>
            </a:r>
            <a:r>
              <a:rPr lang="en-GB" sz="1000" dirty="0"/>
              <a:t> </a:t>
            </a:r>
            <a:r>
              <a:rPr lang="en-GB" sz="1000" dirty="0" err="1"/>
              <a:t>Reumatologii</a:t>
            </a:r>
            <a:r>
              <a:rPr lang="en-GB" sz="1000" dirty="0"/>
              <a:t> </a:t>
            </a:r>
            <a:r>
              <a:rPr lang="en-GB" sz="1000" dirty="0" err="1"/>
              <a:t>i</a:t>
            </a:r>
            <a:r>
              <a:rPr lang="en-GB" sz="1000" dirty="0"/>
              <a:t> </a:t>
            </a:r>
            <a:r>
              <a:rPr lang="en-GB" sz="1000" dirty="0" err="1"/>
              <a:t>Rehabilitacji</a:t>
            </a:r>
            <a:r>
              <a:rPr lang="en-GB" sz="1000" dirty="0"/>
              <a:t> </a:t>
            </a:r>
            <a:r>
              <a:rPr lang="en-GB" sz="1000" dirty="0" err="1"/>
              <a:t>Im.Prof.Dr</a:t>
            </a:r>
            <a:r>
              <a:rPr lang="en-GB" sz="1000" dirty="0"/>
              <a:t> Hab. Med. </a:t>
            </a:r>
            <a:r>
              <a:rPr lang="en-GB" sz="1000" dirty="0" err="1"/>
              <a:t>Eleonory</a:t>
            </a:r>
            <a:r>
              <a:rPr lang="en-GB" sz="1000" dirty="0"/>
              <a:t> </a:t>
            </a:r>
            <a:r>
              <a:rPr lang="en-GB" sz="1000" dirty="0" err="1"/>
              <a:t>Reicher</a:t>
            </a:r>
            <a:r>
              <a:rPr lang="en-GB" sz="1000" dirty="0"/>
              <a:t> (</a:t>
            </a:r>
            <a:r>
              <a:rPr lang="en-GB" sz="1000" dirty="0" err="1"/>
              <a:t>NIGRiR</a:t>
            </a:r>
            <a:r>
              <a:rPr lang="en-GB" sz="1000" dirty="0"/>
              <a:t>), Poland;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Ministerio</a:t>
            </a:r>
            <a:r>
              <a:rPr lang="it-IT" sz="1000" dirty="0"/>
              <a:t> da </a:t>
            </a:r>
            <a:r>
              <a:rPr lang="it-IT" sz="1000" dirty="0" err="1"/>
              <a:t>Saude</a:t>
            </a:r>
            <a:r>
              <a:rPr lang="it-IT" sz="1000" dirty="0"/>
              <a:t> - </a:t>
            </a:r>
            <a:r>
              <a:rPr lang="it-IT" sz="1000" dirty="0" err="1"/>
              <a:t>Republica</a:t>
            </a:r>
            <a:r>
              <a:rPr lang="it-IT" sz="1000" dirty="0"/>
              <a:t> </a:t>
            </a:r>
            <a:r>
              <a:rPr lang="it-IT" sz="1000" dirty="0" err="1"/>
              <a:t>Portuguesa</a:t>
            </a:r>
            <a:r>
              <a:rPr lang="it-IT" sz="1000" dirty="0"/>
              <a:t> (DGS), Portugal;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Centrul</a:t>
            </a:r>
            <a:r>
              <a:rPr lang="it-IT" sz="1000" dirty="0"/>
              <a:t> National de </a:t>
            </a:r>
            <a:r>
              <a:rPr lang="it-IT" sz="1000" dirty="0" err="1"/>
              <a:t>Sanatate</a:t>
            </a:r>
            <a:r>
              <a:rPr lang="it-IT" sz="1000" dirty="0"/>
              <a:t> </a:t>
            </a:r>
            <a:r>
              <a:rPr lang="it-IT" sz="1000" dirty="0" err="1"/>
              <a:t>Mintala</a:t>
            </a:r>
            <a:r>
              <a:rPr lang="it-IT" sz="1000" dirty="0"/>
              <a:t> si </a:t>
            </a:r>
            <a:r>
              <a:rPr lang="it-IT" sz="1000" dirty="0" err="1"/>
              <a:t>Lupta</a:t>
            </a:r>
            <a:r>
              <a:rPr lang="it-IT" sz="1000" dirty="0"/>
              <a:t> </a:t>
            </a:r>
            <a:r>
              <a:rPr lang="it-IT" sz="1000" dirty="0" err="1"/>
              <a:t>Antidrog</a:t>
            </a:r>
            <a:r>
              <a:rPr lang="it-IT" sz="1000" dirty="0"/>
              <a:t> (CNSM),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Scoala</a:t>
            </a:r>
            <a:r>
              <a:rPr lang="it-IT" sz="1000" dirty="0"/>
              <a:t> </a:t>
            </a:r>
            <a:r>
              <a:rPr lang="it-IT" sz="1000" dirty="0" err="1"/>
              <a:t>Nationala</a:t>
            </a:r>
            <a:r>
              <a:rPr lang="it-IT" sz="1000" dirty="0"/>
              <a:t> de </a:t>
            </a:r>
            <a:r>
              <a:rPr lang="it-IT" sz="1000" dirty="0" err="1"/>
              <a:t>Sanatate</a:t>
            </a:r>
            <a:r>
              <a:rPr lang="it-IT" sz="1000" dirty="0"/>
              <a:t> </a:t>
            </a:r>
            <a:r>
              <a:rPr lang="it-IT" sz="1000" dirty="0" err="1"/>
              <a:t>Publica</a:t>
            </a:r>
            <a:r>
              <a:rPr lang="it-IT" sz="1000" dirty="0"/>
              <a:t>, Management si </a:t>
            </a:r>
            <a:r>
              <a:rPr lang="it-IT" sz="1000" dirty="0" err="1"/>
              <a:t>Perfectionare</a:t>
            </a:r>
            <a:r>
              <a:rPr lang="it-IT" sz="1000" dirty="0"/>
              <a:t> in </a:t>
            </a:r>
            <a:r>
              <a:rPr lang="it-IT" sz="1000" dirty="0" err="1"/>
              <a:t>Domeniul</a:t>
            </a:r>
            <a:r>
              <a:rPr lang="it-IT" sz="1000" dirty="0"/>
              <a:t> Sanitar Bucuresti (SNSPMPDSB),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Universitatea</a:t>
            </a:r>
            <a:r>
              <a:rPr lang="it-IT" sz="1000" dirty="0"/>
              <a:t> </a:t>
            </a:r>
            <a:r>
              <a:rPr lang="it-IT" sz="1000" dirty="0" err="1"/>
              <a:t>Babes</a:t>
            </a:r>
            <a:r>
              <a:rPr lang="it-IT" sz="1000" dirty="0"/>
              <a:t> </a:t>
            </a:r>
            <a:r>
              <a:rPr lang="it-IT" sz="1000" dirty="0" err="1"/>
              <a:t>Bolyai</a:t>
            </a:r>
            <a:r>
              <a:rPr lang="it-IT" sz="1000" dirty="0"/>
              <a:t> (UBB), Romania;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Nacionalni</a:t>
            </a:r>
            <a:r>
              <a:rPr lang="it-IT" sz="1000" dirty="0"/>
              <a:t> </a:t>
            </a:r>
            <a:r>
              <a:rPr lang="it-IT" sz="1000" dirty="0" err="1"/>
              <a:t>Inštit</a:t>
            </a:r>
            <a:r>
              <a:rPr lang="it-IT" sz="1000" dirty="0" err="1" smtClean="0"/>
              <a:t>ut</a:t>
            </a:r>
            <a:r>
              <a:rPr lang="it-IT" sz="1000" dirty="0" smtClean="0"/>
              <a:t> </a:t>
            </a:r>
            <a:r>
              <a:rPr lang="it-IT" sz="1000" dirty="0"/>
              <a:t>Za </a:t>
            </a:r>
            <a:r>
              <a:rPr lang="it-IT" sz="1000" dirty="0" err="1"/>
              <a:t>Javno</a:t>
            </a:r>
            <a:r>
              <a:rPr lang="it-IT" sz="1000" dirty="0"/>
              <a:t> </a:t>
            </a:r>
            <a:r>
              <a:rPr lang="it-IT" sz="1000" dirty="0" err="1"/>
              <a:t>Zdravje</a:t>
            </a:r>
            <a:r>
              <a:rPr lang="it-IT" sz="1000" dirty="0"/>
              <a:t> (NIJZ), Slovenia;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Asociacion</a:t>
            </a:r>
            <a:r>
              <a:rPr lang="it-IT" sz="1000" dirty="0"/>
              <a:t> Centro de </a:t>
            </a:r>
            <a:r>
              <a:rPr lang="it-IT" sz="1000" dirty="0" err="1"/>
              <a:t>Excelencia</a:t>
            </a:r>
            <a:r>
              <a:rPr lang="it-IT" sz="1000" dirty="0"/>
              <a:t> </a:t>
            </a:r>
            <a:r>
              <a:rPr lang="it-IT" sz="1000" dirty="0" err="1"/>
              <a:t>Internacional</a:t>
            </a:r>
            <a:r>
              <a:rPr lang="it-IT" sz="1000" dirty="0"/>
              <a:t> en </a:t>
            </a:r>
            <a:r>
              <a:rPr lang="it-IT" sz="1000" dirty="0" err="1"/>
              <a:t>Investigacion</a:t>
            </a:r>
            <a:r>
              <a:rPr lang="it-IT" sz="1000" dirty="0"/>
              <a:t> </a:t>
            </a:r>
            <a:r>
              <a:rPr lang="it-IT" sz="1000" dirty="0" err="1"/>
              <a:t>Sobre</a:t>
            </a:r>
            <a:r>
              <a:rPr lang="it-IT" sz="1000" dirty="0"/>
              <a:t> </a:t>
            </a:r>
            <a:r>
              <a:rPr lang="it-IT" sz="1000" dirty="0" err="1"/>
              <a:t>Cronicidad</a:t>
            </a:r>
            <a:r>
              <a:rPr lang="it-IT" sz="1000" dirty="0"/>
              <a:t> (KRONIKGUNE),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Consejeria</a:t>
            </a:r>
            <a:r>
              <a:rPr lang="it-IT" sz="1000" dirty="0"/>
              <a:t> de </a:t>
            </a:r>
            <a:r>
              <a:rPr lang="it-IT" sz="1000" dirty="0" err="1"/>
              <a:t>Salud</a:t>
            </a:r>
            <a:r>
              <a:rPr lang="it-IT" sz="1000" dirty="0"/>
              <a:t> de la </a:t>
            </a:r>
            <a:r>
              <a:rPr lang="it-IT" sz="1000" dirty="0" err="1"/>
              <a:t>Junta</a:t>
            </a:r>
            <a:r>
              <a:rPr lang="it-IT" sz="1000" dirty="0"/>
              <a:t> de </a:t>
            </a:r>
            <a:r>
              <a:rPr lang="it-IT" sz="1000" dirty="0" err="1"/>
              <a:t>Andalucia</a:t>
            </a:r>
            <a:r>
              <a:rPr lang="it-IT" sz="1000" dirty="0"/>
              <a:t> (CSJA),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para la </a:t>
            </a:r>
            <a:r>
              <a:rPr lang="it-IT" sz="1000" dirty="0" err="1"/>
              <a:t>Investigacion</a:t>
            </a:r>
            <a:r>
              <a:rPr lang="it-IT" sz="1000" dirty="0"/>
              <a:t> del Hospital Clinico de la </a:t>
            </a:r>
            <a:r>
              <a:rPr lang="it-IT" sz="1000" dirty="0" err="1"/>
              <a:t>Comunitat</a:t>
            </a:r>
            <a:r>
              <a:rPr lang="it-IT" sz="1000" dirty="0"/>
              <a:t> </a:t>
            </a:r>
            <a:r>
              <a:rPr lang="it-IT" sz="1000" dirty="0" err="1"/>
              <a:t>Valenciana</a:t>
            </a:r>
            <a:r>
              <a:rPr lang="it-IT" sz="1000" dirty="0"/>
              <a:t>, </a:t>
            </a:r>
            <a:r>
              <a:rPr lang="it-IT" sz="1000" dirty="0" err="1"/>
              <a:t>Fundacion</a:t>
            </a:r>
            <a:r>
              <a:rPr lang="it-IT" sz="1000" dirty="0"/>
              <a:t> </a:t>
            </a:r>
            <a:r>
              <a:rPr lang="it-IT" sz="1000" dirty="0" err="1"/>
              <a:t>Incliva</a:t>
            </a:r>
            <a:r>
              <a:rPr lang="it-IT" sz="1000" dirty="0"/>
              <a:t> (INCLIVA),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1000" dirty="0"/>
              <a:t>NHS </a:t>
            </a:r>
            <a:r>
              <a:rPr lang="en-GB" sz="1000" dirty="0" smtClean="0"/>
              <a:t>Lanarkshire </a:t>
            </a:r>
            <a:r>
              <a:rPr lang="en-GB" sz="1000" dirty="0"/>
              <a:t>(NHS LANARKSHIRE), United Kingdom</a:t>
            </a:r>
            <a:r>
              <a:rPr lang="en-GB" sz="1000" dirty="0" smtClean="0"/>
              <a:t>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GB" sz="1000" dirty="0" smtClean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GB" sz="1000" dirty="0" smtClean="0"/>
              <a:t>AFFILIATED ENTITIES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Para La </a:t>
            </a:r>
            <a:r>
              <a:rPr lang="it-IT" sz="1000" dirty="0" err="1"/>
              <a:t>Investigacion</a:t>
            </a:r>
            <a:r>
              <a:rPr lang="it-IT" sz="1000" dirty="0"/>
              <a:t> Biomedica Del Hospital Universitario De Getafe (FIBHUG),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de </a:t>
            </a:r>
            <a:r>
              <a:rPr lang="it-IT" sz="1000" dirty="0" err="1"/>
              <a:t>Salud</a:t>
            </a:r>
            <a:r>
              <a:rPr lang="it-IT" sz="1000" dirty="0"/>
              <a:t> de </a:t>
            </a:r>
            <a:r>
              <a:rPr lang="it-IT" sz="1000" dirty="0" err="1"/>
              <a:t>Castilla</a:t>
            </a:r>
            <a:r>
              <a:rPr lang="it-IT" sz="1000" dirty="0"/>
              <a:t> la </a:t>
            </a:r>
            <a:r>
              <a:rPr lang="it-IT" sz="1000" dirty="0" err="1"/>
              <a:t>Mancha</a:t>
            </a:r>
            <a:r>
              <a:rPr lang="it-IT" sz="1000" dirty="0"/>
              <a:t> (SESCAM),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Vasco de </a:t>
            </a:r>
            <a:r>
              <a:rPr lang="it-IT" sz="1000" dirty="0" err="1"/>
              <a:t>Salud</a:t>
            </a:r>
            <a:r>
              <a:rPr lang="it-IT" sz="1000" dirty="0"/>
              <a:t> </a:t>
            </a:r>
            <a:r>
              <a:rPr lang="it-IT" sz="1000" dirty="0" err="1"/>
              <a:t>Osakidetza</a:t>
            </a:r>
            <a:r>
              <a:rPr lang="it-IT" sz="1000" dirty="0"/>
              <a:t> (</a:t>
            </a:r>
            <a:r>
              <a:rPr lang="it-IT" sz="1000" dirty="0" err="1"/>
              <a:t>Osakidetza</a:t>
            </a:r>
            <a:r>
              <a:rPr lang="it-IT" sz="1000" dirty="0"/>
              <a:t>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Servicio</a:t>
            </a:r>
            <a:r>
              <a:rPr lang="it-IT" sz="1000" dirty="0"/>
              <a:t> Andaluz de </a:t>
            </a:r>
            <a:r>
              <a:rPr lang="it-IT" sz="1000" dirty="0" err="1"/>
              <a:t>Salud</a:t>
            </a:r>
            <a:r>
              <a:rPr lang="it-IT" sz="1000" dirty="0"/>
              <a:t> (SAS),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Fundacion</a:t>
            </a:r>
            <a:r>
              <a:rPr lang="it-IT" sz="1000" dirty="0"/>
              <a:t> </a:t>
            </a:r>
            <a:r>
              <a:rPr lang="it-IT" sz="1000" dirty="0" err="1"/>
              <a:t>Publica</a:t>
            </a:r>
            <a:r>
              <a:rPr lang="it-IT" sz="1000" dirty="0"/>
              <a:t> </a:t>
            </a:r>
            <a:r>
              <a:rPr lang="it-IT" sz="1000" dirty="0" err="1"/>
              <a:t>Andaluza</a:t>
            </a:r>
            <a:r>
              <a:rPr lang="it-IT" sz="1000" dirty="0"/>
              <a:t> </a:t>
            </a:r>
            <a:r>
              <a:rPr lang="it-IT" sz="1000" dirty="0" err="1"/>
              <a:t>Progreso</a:t>
            </a:r>
            <a:r>
              <a:rPr lang="it-IT" sz="1000" dirty="0"/>
              <a:t> y </a:t>
            </a:r>
            <a:r>
              <a:rPr lang="it-IT" sz="1000" dirty="0" err="1"/>
              <a:t>Salud</a:t>
            </a:r>
            <a:r>
              <a:rPr lang="it-IT" sz="1000" dirty="0"/>
              <a:t> (FPS), </a:t>
            </a:r>
            <a:r>
              <a:rPr lang="it-IT" sz="1000" dirty="0" err="1"/>
              <a:t>Spain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Statni</a:t>
            </a:r>
            <a:r>
              <a:rPr lang="it-IT" sz="1000" dirty="0"/>
              <a:t> </a:t>
            </a:r>
            <a:r>
              <a:rPr lang="it-IT" sz="1000" dirty="0" err="1"/>
              <a:t>Zdravotni</a:t>
            </a:r>
            <a:r>
              <a:rPr lang="it-IT" sz="1000" dirty="0"/>
              <a:t> </a:t>
            </a:r>
            <a:r>
              <a:rPr lang="it-IT" sz="1000" dirty="0" err="1"/>
              <a:t>Ustav</a:t>
            </a:r>
            <a:r>
              <a:rPr lang="it-IT" sz="1000" dirty="0"/>
              <a:t> (NIPH), </a:t>
            </a:r>
            <a:r>
              <a:rPr lang="en-US" sz="1000" dirty="0"/>
              <a:t>Czech Republic;</a:t>
            </a:r>
            <a:endParaRPr lang="it-IT" sz="1000" dirty="0"/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Azienda Ospedaliera Universitaria Federico II (FEDERICO II),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Istituto di Ricerche Economico Sociali del Piemonte (IRES Piemonte),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Regione Emilia Romagna (RER-ASSR),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it-IT" sz="1000" dirty="0"/>
              <a:t>Regione Liguria (Liguria), </a:t>
            </a:r>
            <a:r>
              <a:rPr lang="it-IT" sz="1000" dirty="0" err="1"/>
              <a:t>Italy</a:t>
            </a:r>
            <a:r>
              <a:rPr lang="it-IT" sz="1000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it-IT" sz="1000" dirty="0" err="1"/>
              <a:t>Svim</a:t>
            </a:r>
            <a:r>
              <a:rPr lang="it-IT" sz="1000" dirty="0"/>
              <a:t> – Sviluppo Marche Spa Società Unipersonale (SVIM), </a:t>
            </a:r>
            <a:r>
              <a:rPr lang="it-IT" sz="1000" dirty="0" err="1"/>
              <a:t>Italy</a:t>
            </a:r>
            <a:r>
              <a:rPr lang="it-IT" sz="1000" dirty="0" smtClean="0"/>
              <a:t>.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2401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WHY FRAILTY?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547739" y="2589420"/>
            <a:ext cx="4841839" cy="28539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Demographic </a:t>
            </a:r>
            <a:r>
              <a:rPr lang="en-US" sz="2400" dirty="0"/>
              <a:t>trends </a:t>
            </a:r>
            <a:r>
              <a:rPr lang="en-US" sz="2400" dirty="0" smtClean="0"/>
              <a:t>suggest: </a:t>
            </a:r>
          </a:p>
          <a:p>
            <a:pPr algn="just"/>
            <a:r>
              <a:rPr lang="en-US" sz="2400" dirty="0" smtClean="0"/>
              <a:t>an </a:t>
            </a:r>
            <a:r>
              <a:rPr lang="en-US" sz="2400" dirty="0"/>
              <a:t>increase in age-related disability and </a:t>
            </a:r>
            <a:r>
              <a:rPr lang="en-US" sz="2400" dirty="0" smtClean="0"/>
              <a:t>dependence</a:t>
            </a:r>
          </a:p>
          <a:p>
            <a:pPr algn="just"/>
            <a:r>
              <a:rPr lang="en-US" sz="2400" dirty="0" smtClean="0"/>
              <a:t>impact on </a:t>
            </a:r>
            <a:r>
              <a:rPr lang="en-US" sz="2400" dirty="0"/>
              <a:t>the wellbeing of the individuals </a:t>
            </a:r>
            <a:r>
              <a:rPr lang="en-US" sz="2400" dirty="0" smtClean="0"/>
              <a:t>affected</a:t>
            </a:r>
          </a:p>
          <a:p>
            <a:pPr algn="just"/>
            <a:r>
              <a:rPr lang="en-US" sz="2400" dirty="0" smtClean="0"/>
              <a:t>impact </a:t>
            </a:r>
            <a:r>
              <a:rPr lang="en-US" sz="2400" dirty="0"/>
              <a:t>on the sustainability of healthcare </a:t>
            </a:r>
            <a:r>
              <a:rPr lang="en-US" sz="2400" dirty="0" smtClean="0"/>
              <a:t>systems</a:t>
            </a:r>
          </a:p>
        </p:txBody>
      </p:sp>
      <p:pic>
        <p:nvPicPr>
          <p:cNvPr id="1026" name="Picture 2" descr="https://astanatimes.com/wp-content/uploads/2018/03/ThinkstockPhotos-6452615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643" y="2591865"/>
            <a:ext cx="5270976" cy="301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07574" y="1882588"/>
            <a:ext cx="1166128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number </a:t>
            </a:r>
            <a:r>
              <a:rPr lang="en-US" sz="2400" dirty="0"/>
              <a:t>of people </a:t>
            </a:r>
            <a:r>
              <a:rPr lang="en-US" sz="2400" b="1" dirty="0"/>
              <a:t>65+</a:t>
            </a:r>
            <a:r>
              <a:rPr lang="en-US" sz="2400" dirty="0"/>
              <a:t> is predicted to </a:t>
            </a:r>
            <a:r>
              <a:rPr lang="en-US" sz="2400" b="1" dirty="0"/>
              <a:t>rise</a:t>
            </a:r>
            <a:r>
              <a:rPr lang="en-US" sz="2400" dirty="0"/>
              <a:t> from 18% </a:t>
            </a:r>
            <a:r>
              <a:rPr lang="en-US" sz="2400" b="1" dirty="0"/>
              <a:t>to</a:t>
            </a:r>
            <a:r>
              <a:rPr lang="en-US" sz="2400" dirty="0"/>
              <a:t> </a:t>
            </a:r>
            <a:r>
              <a:rPr lang="en-US" sz="2400" b="1" dirty="0"/>
              <a:t>28% by 2060 </a:t>
            </a:r>
            <a:r>
              <a:rPr lang="en-US" sz="2400" dirty="0"/>
              <a:t>(12% of people 80</a:t>
            </a:r>
            <a:r>
              <a:rPr lang="en-US" sz="2400" dirty="0" smtClean="0"/>
              <a:t>+)</a:t>
            </a:r>
            <a:endParaRPr lang="en-US" sz="2400" dirty="0"/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7574" y="5819884"/>
            <a:ext cx="11661289" cy="7540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need </a:t>
            </a:r>
            <a:r>
              <a:rPr lang="en-US" sz="25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re-shape healthcare systems to better address the needs of older </a:t>
            </a:r>
            <a:r>
              <a:rPr lang="en-US" sz="2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people!!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it-IT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88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bjectives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330506" y="2049140"/>
            <a:ext cx="5971142" cy="3922002"/>
          </a:xfrm>
          <a:prstGeom prst="ellipse">
            <a:avLst/>
          </a:prstGeom>
          <a:solidFill>
            <a:srgbClr val="FFE285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ADVANTAGE JA aims at</a:t>
            </a:r>
            <a:r>
              <a:rPr lang="en-GB" sz="2000" dirty="0">
                <a:solidFill>
                  <a:schemeClr val="tx1"/>
                </a:solidFill>
              </a:rPr>
              <a:t> building a common understanding on frailty to be used in all the Member States, by policy makers and other stakeholders, which should be the base for a common management both at individual and population level of older people who are frail or at risk of developing frailty throughout the European Union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511887" y="2049140"/>
            <a:ext cx="4681251" cy="4048050"/>
          </a:xfrm>
          <a:solidFill>
            <a:srgbClr val="E8F6F8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glow rad="228600">
              <a:srgbClr val="72C9D3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endParaRPr lang="en-US" sz="1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promote important sustainable changes in the organization and implementation of care in the Health and Social </a:t>
            </a:r>
            <a:r>
              <a:rPr lang="en-US" dirty="0" smtClean="0"/>
              <a:t>Systems;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prepare a common European framework on screening, early diagnosis, prevention, assessment and management of </a:t>
            </a:r>
            <a:r>
              <a:rPr lang="en-US" dirty="0" smtClean="0"/>
              <a:t>frailty;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develop a common strategy on frailty prevention and management, including raising awareness and advocacy among stakeholders, especially policy and decision makers.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2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TARGET GROUPS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990880"/>
            <a:ext cx="10515600" cy="4079416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en-US" b="1" dirty="0" smtClean="0"/>
              <a:t>	  </a:t>
            </a:r>
          </a:p>
          <a:p>
            <a:pPr marL="0" lvl="0" indent="0" algn="just">
              <a:buNone/>
            </a:pPr>
            <a:r>
              <a:rPr lang="en-US" b="1" dirty="0"/>
              <a:t>	</a:t>
            </a:r>
            <a:r>
              <a:rPr lang="en-US" b="1" dirty="0" smtClean="0"/>
              <a:t> </a:t>
            </a:r>
            <a:r>
              <a:rPr lang="en-US" b="1" u="sng" dirty="0" smtClean="0"/>
              <a:t>Policy </a:t>
            </a:r>
            <a:r>
              <a:rPr lang="en-US" b="1" u="sng" dirty="0"/>
              <a:t>makers and stakeholders</a:t>
            </a:r>
            <a:r>
              <a:rPr lang="en-US" dirty="0"/>
              <a:t>, both from the public </a:t>
            </a:r>
            <a:r>
              <a:rPr lang="en-US" dirty="0" smtClean="0"/>
              <a:t>and</a:t>
            </a:r>
          </a:p>
          <a:p>
            <a:pPr marL="0" lv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 private sectors.</a:t>
            </a:r>
          </a:p>
          <a:p>
            <a:pPr marL="514350" lvl="0" indent="-514350" algn="just">
              <a:buFont typeface="+mj-lt"/>
              <a:buAutoNum type="arabicPeriod"/>
            </a:pPr>
            <a:endParaRPr lang="it-IT" dirty="0"/>
          </a:p>
          <a:p>
            <a:pPr marL="0" lvl="0" indent="0" algn="just">
              <a:buNone/>
            </a:pPr>
            <a:r>
              <a:rPr lang="en-US" b="1" dirty="0"/>
              <a:t>	</a:t>
            </a:r>
            <a:r>
              <a:rPr lang="en-US" b="1" dirty="0" smtClean="0"/>
              <a:t> </a:t>
            </a:r>
            <a:r>
              <a:rPr lang="en-US" b="1" u="sng" dirty="0" smtClean="0"/>
              <a:t>Health </a:t>
            </a:r>
            <a:r>
              <a:rPr lang="en-US" b="1" u="sng" dirty="0"/>
              <a:t>and Social care professionals and formal and </a:t>
            </a:r>
            <a:r>
              <a:rPr lang="en-US" b="1" u="sng" dirty="0" smtClean="0"/>
              <a:t>informal</a:t>
            </a:r>
          </a:p>
          <a:p>
            <a:pPr marL="0" lvl="0" indent="0" algn="just">
              <a:buNone/>
            </a:pPr>
            <a:r>
              <a:rPr lang="en-US" b="1" dirty="0"/>
              <a:t>	</a:t>
            </a:r>
            <a:r>
              <a:rPr lang="en-US" b="1" dirty="0" smtClean="0"/>
              <a:t> </a:t>
            </a:r>
            <a:r>
              <a:rPr lang="en-US" b="1" u="sng" dirty="0" err="1" smtClean="0"/>
              <a:t>carers</a:t>
            </a:r>
            <a:r>
              <a:rPr lang="en-US" u="sng" dirty="0" smtClean="0"/>
              <a:t>.</a:t>
            </a:r>
            <a:r>
              <a:rPr lang="en-US" dirty="0" smtClean="0"/>
              <a:t> </a:t>
            </a:r>
          </a:p>
          <a:p>
            <a:pPr marL="514350" lvl="0" indent="-514350" algn="just">
              <a:buFont typeface="+mj-lt"/>
              <a:buAutoNum type="arabicPeriod"/>
            </a:pPr>
            <a:endParaRPr lang="en-US" dirty="0" smtClean="0"/>
          </a:p>
          <a:p>
            <a:pPr marL="0" lvl="0" indent="0" algn="just">
              <a:buNone/>
            </a:pPr>
            <a:r>
              <a:rPr lang="en-US" b="1" dirty="0" smtClean="0"/>
              <a:t>	 </a:t>
            </a:r>
            <a:r>
              <a:rPr lang="en-US" b="1" u="sng" dirty="0" smtClean="0"/>
              <a:t>Frail </a:t>
            </a:r>
            <a:r>
              <a:rPr lang="en-US" b="1" u="sng" dirty="0"/>
              <a:t>older people </a:t>
            </a:r>
            <a:r>
              <a:rPr lang="en-US" dirty="0"/>
              <a:t>and their </a:t>
            </a:r>
            <a:r>
              <a:rPr lang="en-US" dirty="0" err="1"/>
              <a:t>carers</a:t>
            </a:r>
            <a:r>
              <a:rPr lang="en-US" dirty="0"/>
              <a:t>, and </a:t>
            </a:r>
            <a:r>
              <a:rPr lang="en-US" b="1" u="sng" dirty="0"/>
              <a:t>those at risk of frailty, </a:t>
            </a:r>
            <a:r>
              <a:rPr lang="en-US" b="1" u="sng" dirty="0" smtClean="0"/>
              <a:t>and</a:t>
            </a:r>
          </a:p>
          <a:p>
            <a:pPr marL="0" lvl="0" indent="0" algn="just">
              <a:buNone/>
            </a:pPr>
            <a:r>
              <a:rPr lang="en-US" b="1" dirty="0"/>
              <a:t>	</a:t>
            </a:r>
            <a:r>
              <a:rPr lang="en-US" b="1" dirty="0" smtClean="0"/>
              <a:t> </a:t>
            </a:r>
            <a:r>
              <a:rPr lang="en-US" b="1" u="sng" dirty="0" smtClean="0"/>
              <a:t>the </a:t>
            </a:r>
            <a:r>
              <a:rPr lang="en-US" b="1" u="sng" dirty="0"/>
              <a:t>EU population at large</a:t>
            </a:r>
            <a:r>
              <a:rPr lang="en-US" dirty="0"/>
              <a:t>.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971" y="2097192"/>
            <a:ext cx="1077185" cy="107718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3474570"/>
            <a:ext cx="1004956" cy="100495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83480"/>
            <a:ext cx="979736" cy="979736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9646920" y="6370488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Icon made by </a:t>
            </a:r>
            <a:r>
              <a:rPr lang="en-US" sz="600" dirty="0" err="1">
                <a:hlinkClick r:id="rId6" tooltip="Freepik"/>
              </a:rPr>
              <a:t>Freepik</a:t>
            </a:r>
            <a:r>
              <a:rPr lang="en-US" sz="600" dirty="0"/>
              <a:t> from </a:t>
            </a:r>
            <a:r>
              <a:rPr lang="en-US" sz="600" dirty="0">
                <a:hlinkClick r:id="rId7" tooltip="Flaticon"/>
              </a:rPr>
              <a:t>www.flaticon.com</a:t>
            </a:r>
            <a:r>
              <a:rPr lang="en-US" sz="800" dirty="0"/>
              <a:t> 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42788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How is ADVANTAGE JA structured </a:t>
            </a:r>
            <a:r>
              <a:rPr lang="en-GB" dirty="0" smtClean="0">
                <a:solidFill>
                  <a:schemeClr val="tx1"/>
                </a:solidFill>
              </a:rPr>
              <a:t>? </a:t>
            </a:r>
            <a:r>
              <a:rPr lang="en-GB" dirty="0">
                <a:solidFill>
                  <a:schemeClr val="tx1"/>
                </a:solidFill>
              </a:rPr>
              <a:t>Work packages</a:t>
            </a:r>
          </a:p>
        </p:txBody>
      </p:sp>
      <p:graphicFrame>
        <p:nvGraphicFramePr>
          <p:cNvPr id="11" name="Diagram 4"/>
          <p:cNvGraphicFramePr/>
          <p:nvPr>
            <p:extLst/>
          </p:nvPr>
        </p:nvGraphicFramePr>
        <p:xfrm>
          <a:off x="990600" y="2057400"/>
          <a:ext cx="6096000" cy="436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Left Brace 7"/>
          <p:cNvSpPr/>
          <p:nvPr/>
        </p:nvSpPr>
        <p:spPr bwMode="auto">
          <a:xfrm flipH="1">
            <a:off x="6337300" y="2240280"/>
            <a:ext cx="647700" cy="4032250"/>
          </a:xfrm>
          <a:prstGeom prst="leftBrace">
            <a:avLst/>
          </a:prstGeom>
          <a:solidFill>
            <a:srgbClr val="F9C543"/>
          </a:solidFill>
          <a:ln w="7620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3175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7600" b="1">
              <a:solidFill>
                <a:srgbClr val="FFD624"/>
              </a:solidFill>
              <a:cs typeface="Arial" charset="0"/>
            </a:endParaRPr>
          </a:p>
        </p:txBody>
      </p:sp>
      <p:sp>
        <p:nvSpPr>
          <p:cNvPr id="15" name="Flowchart: Delay 8"/>
          <p:cNvSpPr/>
          <p:nvPr/>
        </p:nvSpPr>
        <p:spPr>
          <a:xfrm>
            <a:off x="7464426" y="2849880"/>
            <a:ext cx="3095625" cy="2971800"/>
          </a:xfrm>
          <a:prstGeom prst="flowChartDelay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 algn="just" defTabSz="457200">
              <a:buFont typeface="Arial" panose="020B0604020202020204" pitchFamily="34" charset="0"/>
              <a:buChar char="•"/>
              <a:defRPr/>
            </a:pPr>
            <a:endParaRPr lang="en-GB" sz="1400" dirty="0">
              <a:solidFill>
                <a:srgbClr val="002060"/>
              </a:solidFill>
            </a:endParaRPr>
          </a:p>
          <a:p>
            <a:pPr marL="171450" indent="-171450" algn="just" defTabSz="4572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</a:rPr>
              <a:t>It will develop the concept of the </a:t>
            </a:r>
            <a:r>
              <a:rPr lang="en-GB" sz="1400" dirty="0" smtClean="0">
                <a:solidFill>
                  <a:srgbClr val="002060"/>
                </a:solidFill>
              </a:rPr>
              <a:t>‘</a:t>
            </a:r>
            <a:r>
              <a:rPr lang="en-GB" sz="1400" dirty="0">
                <a:solidFill>
                  <a:srgbClr val="002060"/>
                </a:solidFill>
              </a:rPr>
              <a:t>Frailty </a:t>
            </a:r>
            <a:r>
              <a:rPr lang="en-GB" sz="1400" dirty="0" smtClean="0">
                <a:solidFill>
                  <a:srgbClr val="002060"/>
                </a:solidFill>
              </a:rPr>
              <a:t>Prevention Approach</a:t>
            </a:r>
            <a:r>
              <a:rPr lang="en-GB" sz="1400" dirty="0">
                <a:solidFill>
                  <a:srgbClr val="002060"/>
                </a:solidFill>
              </a:rPr>
              <a:t>’ (FPA) in health and social care services.</a:t>
            </a:r>
          </a:p>
          <a:p>
            <a:pPr marL="171450" indent="-171450" algn="just" defTabSz="457200">
              <a:buFont typeface="Arial" panose="020B0604020202020204" pitchFamily="34" charset="0"/>
              <a:buChar char="•"/>
              <a:defRPr/>
            </a:pPr>
            <a:endParaRPr lang="en-GB" sz="1400" dirty="0">
              <a:solidFill>
                <a:srgbClr val="002060"/>
              </a:solidFill>
            </a:endParaRPr>
          </a:p>
          <a:p>
            <a:pPr marL="171450" indent="-171450" algn="just" defTabSz="4572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</a:rPr>
              <a:t>It will build consensus on the convenience of addressing frailty independently from long-term conditions &amp; chronic diseases.</a:t>
            </a:r>
          </a:p>
          <a:p>
            <a:pPr marL="171450" indent="-171450" algn="just" defTabSz="457200">
              <a:buFont typeface="Arial" panose="020B0604020202020204" pitchFamily="34" charset="0"/>
              <a:buChar char="•"/>
              <a:defRPr/>
            </a:pP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IMPLEMENTATION PHASES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491174" y="1795748"/>
            <a:ext cx="3452865" cy="4142344"/>
          </a:xfrm>
          <a:prstGeom prst="rightArrow">
            <a:avLst/>
          </a:prstGeom>
          <a:solidFill>
            <a:srgbClr val="E5F5F7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u="sng" dirty="0">
                <a:solidFill>
                  <a:schemeClr val="tx1"/>
                </a:solidFill>
              </a:rPr>
              <a:t>Phase I</a:t>
            </a:r>
            <a:r>
              <a:rPr lang="en-US" dirty="0">
                <a:solidFill>
                  <a:schemeClr val="tx1"/>
                </a:solidFill>
              </a:rPr>
              <a:t> (2017) - State of the Art - background information collection, analysis and rational discussion and drafting of preliminary documents.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4176310" y="2132547"/>
            <a:ext cx="3504649" cy="4373694"/>
          </a:xfrm>
          <a:prstGeom prst="rightArrow">
            <a:avLst/>
          </a:prstGeom>
          <a:solidFill>
            <a:srgbClr val="E5F5F7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u="sng" dirty="0">
                <a:solidFill>
                  <a:schemeClr val="tx1"/>
                </a:solidFill>
              </a:rPr>
              <a:t>Phase II</a:t>
            </a:r>
            <a:r>
              <a:rPr lang="en-US" dirty="0">
                <a:solidFill>
                  <a:schemeClr val="tx1"/>
                </a:solidFill>
              </a:rPr>
              <a:t> (2018) - developing and </a:t>
            </a:r>
            <a:r>
              <a:rPr lang="en-US" dirty="0" smtClean="0">
                <a:solidFill>
                  <a:schemeClr val="tx1"/>
                </a:solidFill>
              </a:rPr>
              <a:t>testing the </a:t>
            </a:r>
            <a:r>
              <a:rPr lang="en-US" dirty="0">
                <a:solidFill>
                  <a:schemeClr val="tx1"/>
                </a:solidFill>
              </a:rPr>
              <a:t>draft version of the common European model to approach frailty (frailty prevention approach – FPA document).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7908275" y="2529150"/>
            <a:ext cx="3674125" cy="4312324"/>
          </a:xfrm>
          <a:prstGeom prst="rightArrow">
            <a:avLst/>
          </a:prstGeom>
          <a:solidFill>
            <a:srgbClr val="E5F5F7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>
                <a:solidFill>
                  <a:schemeClr val="tx1"/>
                </a:solidFill>
              </a:rPr>
              <a:t>Phase III</a:t>
            </a:r>
            <a:r>
              <a:rPr lang="en-US" dirty="0">
                <a:solidFill>
                  <a:schemeClr val="tx1"/>
                </a:solidFill>
              </a:rPr>
              <a:t> (2019) - drafting final documents, debating these with participant MSs, and drafting the final framework, the FPA document and policy recommendations.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EXPECTED OUTCOMES /RESULTS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1192575" y="1965507"/>
            <a:ext cx="10313624" cy="4578512"/>
          </a:xfrm>
          <a:prstGeom prst="ellipse">
            <a:avLst/>
          </a:prstGeom>
          <a:solidFill>
            <a:srgbClr val="E5F5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>
            <a:noAutofit/>
          </a:bodyPr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GENERAL EUROPEAN FRAMEWORK</a:t>
            </a:r>
          </a:p>
          <a:p>
            <a:pPr lvl="0" algn="ctr"/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common European model to tackle frailty: </a:t>
            </a:r>
          </a:p>
          <a:p>
            <a:pPr lvl="0" algn="ctr"/>
            <a:r>
              <a:rPr lang="en-GB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railty Prevention Approach (FPA) document. </a:t>
            </a:r>
            <a:endParaRPr lang="it-IT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182692" y="4130041"/>
            <a:ext cx="5913308" cy="2520658"/>
          </a:xfrm>
          <a:prstGeom prst="ellipse">
            <a:avLst/>
          </a:prstGeom>
          <a:solidFill>
            <a:srgbClr val="72C9D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SPECIFIC MS PERSPECTIVE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Implementing the European model according </a:t>
            </a:r>
            <a:r>
              <a:rPr lang="en-GB" sz="2400" dirty="0">
                <a:solidFill>
                  <a:schemeClr val="tx1"/>
                </a:solidFill>
              </a:rPr>
              <a:t>to </a:t>
            </a:r>
            <a:r>
              <a:rPr lang="en-GB" sz="2400" dirty="0" smtClean="0">
                <a:solidFill>
                  <a:schemeClr val="tx1"/>
                </a:solidFill>
              </a:rPr>
              <a:t>local </a:t>
            </a:r>
            <a:r>
              <a:rPr lang="en-GB" sz="2400" dirty="0">
                <a:solidFill>
                  <a:schemeClr val="tx1"/>
                </a:solidFill>
              </a:rPr>
              <a:t>capability and context. </a:t>
            </a:r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900607"/>
            <a:ext cx="256032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1563</Words>
  <Application>Microsoft Office PowerPoint</Application>
  <PresentationFormat>Widescreen</PresentationFormat>
  <Paragraphs>188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Arial</vt:lpstr>
      <vt:lpstr>Calibri</vt:lpstr>
      <vt:lpstr>DejaVu Sans</vt:lpstr>
      <vt:lpstr>Georgia</vt:lpstr>
      <vt:lpstr>StarSymbol</vt:lpstr>
      <vt:lpstr>Verdana</vt:lpstr>
      <vt:lpstr>Office Theme</vt:lpstr>
      <vt:lpstr>1_Office Theme</vt:lpstr>
      <vt:lpstr>EVENT TITLE EVENT DATE </vt:lpstr>
      <vt:lpstr>ADVANTAGE JA “A comprehensive approach to promote a disability-free Advanced age in Europe: the ADVANTAGE initiative”</vt:lpstr>
      <vt:lpstr>Other beneficiaries</vt:lpstr>
      <vt:lpstr>WHY FRAILTY?</vt:lpstr>
      <vt:lpstr>Objectives</vt:lpstr>
      <vt:lpstr>TARGET GROUPS</vt:lpstr>
      <vt:lpstr>How is ADVANTAGE JA structured ? Work packages</vt:lpstr>
      <vt:lpstr>IMPLEMENTATION PHASES</vt:lpstr>
      <vt:lpstr>EXPECTED OUTCOMES /RESULTS</vt:lpstr>
      <vt:lpstr>EXPECTED OUTCOMES /RESULTS</vt:lpstr>
      <vt:lpstr>EU ADDED VALUE</vt:lpstr>
      <vt:lpstr>Presentazione standard di PowerPoint</vt:lpstr>
      <vt:lpstr>THANK YOU  !!!  www.advantageja.eu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</dc:creator>
  <cp:lastModifiedBy>Cinzia Giammarchi</cp:lastModifiedBy>
  <cp:revision>68</cp:revision>
  <cp:lastPrinted>2018-05-02T12:31:21Z</cp:lastPrinted>
  <dcterms:created xsi:type="dcterms:W3CDTF">2017-03-06T18:25:13Z</dcterms:created>
  <dcterms:modified xsi:type="dcterms:W3CDTF">2018-05-08T09:35:08Z</dcterms:modified>
</cp:coreProperties>
</file>