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73" r:id="rId4"/>
    <p:sldId id="264" r:id="rId5"/>
    <p:sldId id="266" r:id="rId6"/>
    <p:sldId id="268" r:id="rId7"/>
    <p:sldId id="269" r:id="rId8"/>
    <p:sldId id="270" r:id="rId9"/>
    <p:sldId id="271" r:id="rId10"/>
    <p:sldId id="274" r:id="rId11"/>
  </p:sldIdLst>
  <p:sldSz cx="12192000" cy="6858000"/>
  <p:notesSz cx="9926638" cy="6797675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C9D3"/>
    <a:srgbClr val="E5F5F7"/>
    <a:srgbClr val="172B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5" autoAdjust="0"/>
    <p:restoredTop sz="69086" autoAdjust="0"/>
  </p:normalViewPr>
  <p:slideViewPr>
    <p:cSldViewPr snapToGrid="0">
      <p:cViewPr varScale="1">
        <p:scale>
          <a:sx n="63" d="100"/>
          <a:sy n="63" d="100"/>
        </p:scale>
        <p:origin x="112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557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30B980-604E-4C69-B509-BB0A4C4C571B}" type="datetimeFigureOut">
              <a:rPr lang="it-IT" smtClean="0"/>
              <a:t>06/07/2017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75112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622800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2C89C-3BAA-4646-932A-ED0774184F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5566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C89C-3BAA-4646-932A-ED0774184F52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36773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C89C-3BAA-4646-932A-ED0774184F52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3219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C89C-3BAA-4646-932A-ED0774184F52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6444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C89C-3BAA-4646-932A-ED0774184F52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713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C89C-3BAA-4646-932A-ED0774184F52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6257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lvl="0" indent="-514350" algn="just">
              <a:buFont typeface="+mj-lt"/>
              <a:buAutoNum type="arabicPeriod"/>
            </a:pPr>
            <a:r>
              <a:rPr lang="en-US" b="1" u="sng" dirty="0" smtClean="0"/>
              <a:t>Policy makers and stakeholders</a:t>
            </a:r>
            <a:r>
              <a:rPr lang="en-US" dirty="0" smtClean="0"/>
              <a:t>, both from the public and private sectors, involved in planning and developing health and social care policies and strategies for older people.</a:t>
            </a:r>
            <a:endParaRPr lang="it-IT" dirty="0" smtClean="0"/>
          </a:p>
          <a:p>
            <a:pPr marL="514350" lvl="0" indent="-514350" algn="just">
              <a:buFont typeface="+mj-lt"/>
              <a:buAutoNum type="arabicPeriod"/>
            </a:pPr>
            <a:r>
              <a:rPr lang="en-US" b="1" u="sng" dirty="0" smtClean="0"/>
              <a:t>Health and Social care professionals and formal and informal </a:t>
            </a:r>
            <a:r>
              <a:rPr lang="en-US" b="1" u="sng" dirty="0" err="1" smtClean="0"/>
              <a:t>carers</a:t>
            </a:r>
            <a:r>
              <a:rPr lang="en-US" dirty="0" smtClean="0"/>
              <a:t>. They will implement the necessary changes designed by policy makers into the everyday practice.</a:t>
            </a:r>
            <a:endParaRPr lang="it-IT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b="1" u="sng" dirty="0" smtClean="0"/>
              <a:t>Frail older people </a:t>
            </a:r>
            <a:r>
              <a:rPr lang="en-US" dirty="0" smtClean="0"/>
              <a:t>and their </a:t>
            </a:r>
            <a:r>
              <a:rPr lang="en-US" dirty="0" err="1" smtClean="0"/>
              <a:t>carers</a:t>
            </a:r>
            <a:r>
              <a:rPr lang="en-US" dirty="0" smtClean="0"/>
              <a:t>, and </a:t>
            </a:r>
            <a:r>
              <a:rPr lang="en-US" b="1" u="sng" dirty="0" smtClean="0"/>
              <a:t>those at risk of frailty, and the EU population at large</a:t>
            </a:r>
            <a:r>
              <a:rPr lang="en-US" dirty="0" smtClean="0"/>
              <a:t>.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C89C-3BAA-4646-932A-ED0774184F52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572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just"/>
            <a:r>
              <a:rPr lang="en-US" sz="1200" b="1" dirty="0" smtClean="0"/>
              <a:t>Phase I: </a:t>
            </a:r>
            <a:r>
              <a:rPr lang="en-US" sz="1200" dirty="0" smtClean="0"/>
              <a:t>Summarizes the current </a:t>
            </a:r>
            <a:r>
              <a:rPr lang="en-US" sz="1200" b="1" u="sng" dirty="0" smtClean="0"/>
              <a:t>State of the Art </a:t>
            </a:r>
            <a:r>
              <a:rPr lang="en-US" sz="1200" dirty="0" smtClean="0"/>
              <a:t>of the different components of frailty and its management and analysis of good practice, both at personal and population level.</a:t>
            </a:r>
          </a:p>
          <a:p>
            <a:pPr lvl="0" algn="just"/>
            <a:endParaRPr lang="en-US" sz="1200" dirty="0" smtClean="0"/>
          </a:p>
          <a:p>
            <a:pPr lvl="0" algn="just"/>
            <a:r>
              <a:rPr lang="en-US" sz="1200" b="1" dirty="0" smtClean="0"/>
              <a:t>Phase II: </a:t>
            </a:r>
            <a:r>
              <a:rPr lang="en-US" sz="1200" dirty="0" smtClean="0"/>
              <a:t>Propose a </a:t>
            </a:r>
            <a:r>
              <a:rPr lang="en-US" sz="1200" b="1" u="sng" dirty="0" smtClean="0"/>
              <a:t>common European model to approach frailty </a:t>
            </a:r>
            <a:r>
              <a:rPr lang="en-US" sz="1200" dirty="0" smtClean="0"/>
              <a:t>(frailty prevention approach – FPA document). This document will describe a methodology and tools for assessment of pre-frail and frail people. </a:t>
            </a:r>
            <a:endParaRPr lang="it-IT" sz="1200" dirty="0" smtClean="0"/>
          </a:p>
          <a:p>
            <a:pPr lvl="0" algn="just"/>
            <a:r>
              <a:rPr lang="en-US" sz="1200" dirty="0" smtClean="0"/>
              <a:t>Develop a </a:t>
            </a:r>
            <a:r>
              <a:rPr lang="en-US" sz="1200" b="1" u="sng" dirty="0" smtClean="0"/>
              <a:t>common health care guidelines or frameworks </a:t>
            </a:r>
            <a:r>
              <a:rPr lang="en-US" sz="1200" dirty="0" smtClean="0"/>
              <a:t>on screening, assessing, and intervening to promote better health in older people and reduce the growing burden of health care demands related to frailty and chronic diseases. </a:t>
            </a:r>
          </a:p>
          <a:p>
            <a:pPr lvl="0" algn="just"/>
            <a:endParaRPr lang="en-US" sz="1200" b="1" dirty="0" smtClean="0"/>
          </a:p>
          <a:p>
            <a:pPr lvl="0" algn="just"/>
            <a:r>
              <a:rPr lang="en-US" sz="1200" b="1" dirty="0" smtClean="0"/>
              <a:t>Phase III: </a:t>
            </a:r>
            <a:r>
              <a:rPr lang="en-US" sz="1200" dirty="0" smtClean="0"/>
              <a:t>policy recommendations.</a:t>
            </a:r>
            <a:endParaRPr lang="it-IT" sz="1200" dirty="0" smtClean="0"/>
          </a:p>
          <a:p>
            <a:pPr algn="just"/>
            <a:endParaRPr lang="en-US" sz="1200" b="1" u="none" dirty="0" smtClean="0"/>
          </a:p>
          <a:p>
            <a:pPr algn="just"/>
            <a:r>
              <a:rPr lang="en-US" sz="1200" b="1" u="none" dirty="0" smtClean="0"/>
              <a:t>Across</a:t>
            </a:r>
            <a:r>
              <a:rPr lang="en-US" sz="1200" b="1" u="none" baseline="0" dirty="0" smtClean="0"/>
              <a:t> all phases: </a:t>
            </a:r>
            <a:r>
              <a:rPr lang="en-US" sz="1200" b="1" u="sng" dirty="0" smtClean="0"/>
              <a:t>Increase knowledge in the field of frailty</a:t>
            </a:r>
            <a:r>
              <a:rPr lang="en-US" sz="1200" dirty="0" smtClean="0"/>
              <a:t>, indicating what should be prioritized in the next years at European, National and Regional level.</a:t>
            </a:r>
            <a:endParaRPr lang="it-IT" sz="1200" dirty="0" smtClean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C89C-3BAA-4646-932A-ED0774184F52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71998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Develop and </a:t>
            </a:r>
            <a:r>
              <a:rPr lang="en-US" b="1" u="sng" dirty="0" smtClean="0"/>
              <a:t>encourage consensus in the concept of the Prevention of Frailty</a:t>
            </a:r>
            <a:r>
              <a:rPr lang="en-US" u="sng" dirty="0" smtClean="0"/>
              <a:t> </a:t>
            </a:r>
            <a:r>
              <a:rPr lang="en-US" dirty="0" smtClean="0"/>
              <a:t>in health and social care services. </a:t>
            </a:r>
          </a:p>
          <a:p>
            <a:pPr lvl="0" algn="just"/>
            <a:endParaRPr lang="en-US" b="1" u="sng" dirty="0" smtClean="0"/>
          </a:p>
          <a:p>
            <a:pPr lvl="0" algn="just"/>
            <a:r>
              <a:rPr lang="en-US" b="1" u="sng" dirty="0" smtClean="0"/>
              <a:t>Improve understanding of long-term medical conditions affecting older patients</a:t>
            </a:r>
            <a:r>
              <a:rPr lang="en-US" dirty="0" smtClean="0"/>
              <a:t>, including chronic diseases. This will lead to the development and implementation of improved strategies for diagnosis, care, research, and education about frailty, disability and multi-morbidity. </a:t>
            </a:r>
          </a:p>
          <a:p>
            <a:pPr lvl="0" algn="just"/>
            <a:endParaRPr lang="it-IT" dirty="0" smtClean="0"/>
          </a:p>
          <a:p>
            <a:pPr lvl="0" algn="just"/>
            <a:r>
              <a:rPr lang="en-US" dirty="0" smtClean="0"/>
              <a:t>Contribute to </a:t>
            </a:r>
            <a:r>
              <a:rPr lang="en-US" b="1" u="sng" dirty="0" smtClean="0"/>
              <a:t>a more effective and sustainable response to the needs of older people</a:t>
            </a:r>
            <a:r>
              <a:rPr lang="en-US" dirty="0" smtClean="0"/>
              <a:t>, with particular attention to gender sensitive aspects.</a:t>
            </a:r>
          </a:p>
          <a:p>
            <a:pPr lvl="0" algn="just"/>
            <a:endParaRPr lang="it-IT" dirty="0" smtClean="0"/>
          </a:p>
          <a:p>
            <a:pPr lvl="0" algn="just"/>
            <a:r>
              <a:rPr lang="en-US" b="1" u="sng" dirty="0" smtClean="0"/>
              <a:t>Reduce the burden and inefficiency in care delivery</a:t>
            </a:r>
            <a:r>
              <a:rPr lang="en-US" dirty="0" smtClean="0"/>
              <a:t> through support for self-management, better care planning and coordination, innovative </a:t>
            </a:r>
            <a:r>
              <a:rPr lang="en-US" dirty="0" err="1" smtClean="0"/>
              <a:t>organisational</a:t>
            </a:r>
            <a:r>
              <a:rPr lang="en-US" dirty="0" smtClean="0"/>
              <a:t> approaches and better collaboration between professional and informal care. 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C89C-3BAA-4646-932A-ED0774184F52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13297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MS= </a:t>
            </a:r>
            <a:r>
              <a:rPr lang="it-IT" dirty="0" err="1" smtClean="0"/>
              <a:t>Member</a:t>
            </a:r>
            <a:r>
              <a:rPr lang="it-IT" dirty="0" smtClean="0"/>
              <a:t> </a:t>
            </a:r>
            <a:r>
              <a:rPr lang="it-IT" dirty="0" err="1" smtClean="0"/>
              <a:t>States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C89C-3BAA-4646-932A-ED0774184F52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22026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it-IT" dirty="0" smtClean="0"/>
              <a:t>In </a:t>
            </a:r>
            <a:r>
              <a:rPr lang="it-IT" dirty="0" err="1" smtClean="0"/>
              <a:t>order</a:t>
            </a:r>
            <a:r>
              <a:rPr lang="it-IT" dirty="0" smtClean="0"/>
              <a:t> to </a:t>
            </a:r>
            <a:r>
              <a:rPr lang="it-IT" dirty="0" err="1" smtClean="0"/>
              <a:t>reach</a:t>
            </a:r>
            <a:r>
              <a:rPr lang="it-IT" dirty="0" smtClean="0"/>
              <a:t> the </a:t>
            </a:r>
            <a:r>
              <a:rPr lang="it-IT" dirty="0" err="1" smtClean="0"/>
              <a:t>aims</a:t>
            </a:r>
            <a:r>
              <a:rPr lang="it-IT" dirty="0" smtClean="0"/>
              <a:t> of the JA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important</a:t>
            </a:r>
            <a:r>
              <a:rPr lang="it-IT" dirty="0" smtClean="0"/>
              <a:t> to:</a:t>
            </a:r>
          </a:p>
          <a:p>
            <a:pPr lvl="0" algn="just"/>
            <a:r>
              <a:rPr lang="it-IT" b="1" u="sng" dirty="0" err="1" smtClean="0"/>
              <a:t>Communicate</a:t>
            </a:r>
            <a:r>
              <a:rPr lang="it-IT" b="1" u="sng" dirty="0" smtClean="0"/>
              <a:t> with </a:t>
            </a:r>
            <a:r>
              <a:rPr lang="it-IT" b="1" u="sng" dirty="0" err="1" smtClean="0"/>
              <a:t>stakeholders</a:t>
            </a:r>
            <a:r>
              <a:rPr lang="it-IT" b="1" u="sng" dirty="0" smtClean="0"/>
              <a:t> </a:t>
            </a:r>
            <a:r>
              <a:rPr lang="it-IT" dirty="0" smtClean="0"/>
              <a:t>– </a:t>
            </a:r>
            <a:r>
              <a:rPr lang="it-IT" dirty="0" err="1" smtClean="0"/>
              <a:t>foster</a:t>
            </a:r>
            <a:r>
              <a:rPr lang="it-IT" dirty="0" smtClean="0"/>
              <a:t> an easy and open </a:t>
            </a:r>
            <a:r>
              <a:rPr lang="it-IT" dirty="0" err="1" smtClean="0"/>
              <a:t>access</a:t>
            </a:r>
            <a:r>
              <a:rPr lang="it-IT" dirty="0" smtClean="0"/>
              <a:t> to </a:t>
            </a:r>
            <a:r>
              <a:rPr lang="it-IT" dirty="0" err="1" smtClean="0"/>
              <a:t>knowledge</a:t>
            </a:r>
            <a:r>
              <a:rPr lang="it-IT" dirty="0" smtClean="0"/>
              <a:t>, to be </a:t>
            </a:r>
            <a:r>
              <a:rPr lang="it-IT" dirty="0" err="1" smtClean="0"/>
              <a:t>transferred</a:t>
            </a:r>
            <a:r>
              <a:rPr lang="it-IT" dirty="0" smtClean="0"/>
              <a:t> </a:t>
            </a:r>
            <a:r>
              <a:rPr lang="it-IT" dirty="0" err="1" smtClean="0"/>
              <a:t>into</a:t>
            </a:r>
            <a:r>
              <a:rPr lang="it-IT" dirty="0" smtClean="0"/>
              <a:t> </a:t>
            </a:r>
            <a:r>
              <a:rPr lang="it-IT" dirty="0" err="1" smtClean="0"/>
              <a:t>tackling</a:t>
            </a:r>
            <a:r>
              <a:rPr lang="it-IT" dirty="0" smtClean="0"/>
              <a:t> </a:t>
            </a:r>
            <a:r>
              <a:rPr lang="it-IT" dirty="0" err="1" smtClean="0"/>
              <a:t>political</a:t>
            </a:r>
            <a:r>
              <a:rPr lang="it-IT" dirty="0" smtClean="0"/>
              <a:t> </a:t>
            </a:r>
            <a:r>
              <a:rPr lang="it-IT" dirty="0" err="1" smtClean="0"/>
              <a:t>health</a:t>
            </a:r>
            <a:r>
              <a:rPr lang="it-IT" dirty="0" smtClean="0"/>
              <a:t> and social </a:t>
            </a:r>
            <a:r>
              <a:rPr lang="it-IT" dirty="0" err="1" smtClean="0"/>
              <a:t>issues</a:t>
            </a:r>
            <a:r>
              <a:rPr lang="it-IT" dirty="0" smtClean="0"/>
              <a:t>;</a:t>
            </a:r>
          </a:p>
          <a:p>
            <a:pPr lvl="0" algn="just"/>
            <a:endParaRPr lang="it-IT" b="1" u="sng" dirty="0" smtClean="0"/>
          </a:p>
          <a:p>
            <a:pPr lvl="0" algn="just"/>
            <a:r>
              <a:rPr lang="it-IT" b="1" u="sng" dirty="0" err="1" smtClean="0"/>
              <a:t>Raise</a:t>
            </a:r>
            <a:r>
              <a:rPr lang="it-IT" b="1" u="sng" dirty="0" smtClean="0"/>
              <a:t> </a:t>
            </a:r>
            <a:r>
              <a:rPr lang="it-IT" b="1" u="sng" dirty="0" err="1" smtClean="0"/>
              <a:t>awareness</a:t>
            </a:r>
            <a:r>
              <a:rPr lang="it-IT" b="1" u="sng" dirty="0" smtClean="0"/>
              <a:t> of policy and </a:t>
            </a:r>
            <a:r>
              <a:rPr lang="it-IT" b="1" u="sng" dirty="0" err="1" smtClean="0"/>
              <a:t>decision</a:t>
            </a:r>
            <a:r>
              <a:rPr lang="it-IT" b="1" u="sng" dirty="0" smtClean="0"/>
              <a:t> </a:t>
            </a:r>
            <a:r>
              <a:rPr lang="it-IT" b="1" u="sng" dirty="0" err="1" smtClean="0"/>
              <a:t>makers</a:t>
            </a:r>
            <a:r>
              <a:rPr lang="it-IT" dirty="0" smtClean="0"/>
              <a:t> - </a:t>
            </a:r>
            <a:r>
              <a:rPr lang="it-IT" dirty="0" err="1" smtClean="0"/>
              <a:t>encourage</a:t>
            </a:r>
            <a:r>
              <a:rPr lang="it-IT" dirty="0" smtClean="0"/>
              <a:t> </a:t>
            </a:r>
            <a:r>
              <a:rPr lang="it-IT" dirty="0" err="1" smtClean="0"/>
              <a:t>them</a:t>
            </a:r>
            <a:r>
              <a:rPr lang="it-IT" dirty="0" smtClean="0"/>
              <a:t> to take </a:t>
            </a:r>
            <a:r>
              <a:rPr lang="it-IT" dirty="0" err="1" smtClean="0"/>
              <a:t>effective</a:t>
            </a:r>
            <a:r>
              <a:rPr lang="it-IT" dirty="0" smtClean="0"/>
              <a:t> </a:t>
            </a:r>
            <a:r>
              <a:rPr lang="it-IT" dirty="0" err="1" smtClean="0"/>
              <a:t>action</a:t>
            </a:r>
            <a:r>
              <a:rPr lang="it-IT" dirty="0" smtClean="0"/>
              <a:t> to </a:t>
            </a:r>
            <a:r>
              <a:rPr lang="it-IT" dirty="0" err="1" smtClean="0"/>
              <a:t>improve</a:t>
            </a:r>
            <a:r>
              <a:rPr lang="it-IT" dirty="0" smtClean="0"/>
              <a:t> </a:t>
            </a:r>
            <a:r>
              <a:rPr lang="it-IT" dirty="0" err="1" smtClean="0"/>
              <a:t>older</a:t>
            </a:r>
            <a:r>
              <a:rPr lang="it-IT" dirty="0" smtClean="0"/>
              <a:t> </a:t>
            </a:r>
            <a:r>
              <a:rPr lang="it-IT" dirty="0" err="1" smtClean="0"/>
              <a:t>people</a:t>
            </a:r>
            <a:r>
              <a:rPr lang="it-IT" dirty="0" smtClean="0"/>
              <a:t> </a:t>
            </a:r>
            <a:r>
              <a:rPr lang="it-IT" dirty="0" err="1" smtClean="0"/>
              <a:t>health</a:t>
            </a:r>
            <a:r>
              <a:rPr lang="it-IT" dirty="0" smtClean="0"/>
              <a:t> and to </a:t>
            </a:r>
            <a:r>
              <a:rPr lang="it-IT" dirty="0" err="1" smtClean="0"/>
              <a:t>ensure</a:t>
            </a:r>
            <a:r>
              <a:rPr lang="it-IT" dirty="0" smtClean="0"/>
              <a:t> an innovative </a:t>
            </a:r>
            <a:r>
              <a:rPr lang="it-IT" dirty="0" err="1" smtClean="0"/>
              <a:t>integrated</a:t>
            </a:r>
            <a:r>
              <a:rPr lang="it-IT" dirty="0" smtClean="0"/>
              <a:t> </a:t>
            </a:r>
            <a:r>
              <a:rPr lang="it-IT" dirty="0" err="1" smtClean="0"/>
              <a:t>approach</a:t>
            </a:r>
            <a:r>
              <a:rPr lang="it-IT" dirty="0" smtClean="0"/>
              <a:t> to </a:t>
            </a:r>
            <a:r>
              <a:rPr lang="it-IT" dirty="0" err="1" smtClean="0"/>
              <a:t>frailty</a:t>
            </a:r>
            <a:r>
              <a:rPr lang="it-IT" dirty="0" smtClean="0"/>
              <a:t> and </a:t>
            </a:r>
            <a:r>
              <a:rPr lang="it-IT" dirty="0" err="1" smtClean="0"/>
              <a:t>disability</a:t>
            </a:r>
            <a:r>
              <a:rPr lang="it-IT" dirty="0" smtClean="0"/>
              <a:t>;</a:t>
            </a:r>
          </a:p>
          <a:p>
            <a:pPr lvl="0" algn="just"/>
            <a:endParaRPr lang="it-IT" b="1" u="sng" dirty="0" smtClean="0"/>
          </a:p>
          <a:p>
            <a:pPr lvl="0" algn="just"/>
            <a:r>
              <a:rPr lang="it-IT" b="1" u="sng" dirty="0" smtClean="0"/>
              <a:t>Disseminate and </a:t>
            </a:r>
            <a:r>
              <a:rPr lang="it-IT" b="1" u="sng" dirty="0" err="1" smtClean="0"/>
              <a:t>valorize</a:t>
            </a:r>
            <a:r>
              <a:rPr lang="it-IT" b="1" u="sng" dirty="0" smtClean="0"/>
              <a:t> </a:t>
            </a:r>
            <a:r>
              <a:rPr lang="it-IT" b="1" u="sng" dirty="0" err="1" smtClean="0"/>
              <a:t>results</a:t>
            </a:r>
            <a:r>
              <a:rPr lang="it-IT" b="1" u="sng" dirty="0" smtClean="0"/>
              <a:t> </a:t>
            </a:r>
            <a:r>
              <a:rPr lang="it-IT" dirty="0" smtClean="0"/>
              <a:t>– </a:t>
            </a:r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 smtClean="0"/>
              <a:t> </a:t>
            </a:r>
            <a:r>
              <a:rPr lang="it-IT" dirty="0" err="1" smtClean="0"/>
              <a:t>result</a:t>
            </a:r>
            <a:r>
              <a:rPr lang="it-IT" dirty="0" smtClean="0"/>
              <a:t> </a:t>
            </a:r>
            <a:r>
              <a:rPr lang="it-IT" dirty="0" err="1" smtClean="0"/>
              <a:t>into</a:t>
            </a:r>
            <a:r>
              <a:rPr lang="it-IT" dirty="0" smtClean="0"/>
              <a:t> a policy option to </a:t>
            </a:r>
            <a:r>
              <a:rPr lang="it-IT" dirty="0" err="1" smtClean="0"/>
              <a:t>minimize</a:t>
            </a:r>
            <a:r>
              <a:rPr lang="it-IT" dirty="0" smtClean="0"/>
              <a:t> the </a:t>
            </a:r>
            <a:r>
              <a:rPr lang="it-IT" dirty="0" err="1" smtClean="0"/>
              <a:t>increased</a:t>
            </a:r>
            <a:r>
              <a:rPr lang="it-IT" dirty="0" smtClean="0"/>
              <a:t> social and </a:t>
            </a:r>
            <a:r>
              <a:rPr lang="it-IT" dirty="0" err="1" smtClean="0"/>
              <a:t>healthcare</a:t>
            </a:r>
            <a:r>
              <a:rPr lang="it-IT" dirty="0" smtClean="0"/>
              <a:t> </a:t>
            </a:r>
            <a:r>
              <a:rPr lang="it-IT" dirty="0" err="1" smtClean="0"/>
              <a:t>demands</a:t>
            </a:r>
            <a:r>
              <a:rPr lang="it-IT" dirty="0" smtClean="0"/>
              <a:t> </a:t>
            </a:r>
            <a:r>
              <a:rPr lang="it-IT" dirty="0" err="1" smtClean="0"/>
              <a:t>associated</a:t>
            </a:r>
            <a:r>
              <a:rPr lang="it-IT" dirty="0" smtClean="0"/>
              <a:t> with </a:t>
            </a:r>
            <a:r>
              <a:rPr lang="it-IT" dirty="0" err="1" smtClean="0"/>
              <a:t>frailty</a:t>
            </a:r>
            <a:r>
              <a:rPr lang="it-IT" dirty="0" smtClean="0"/>
              <a:t>. </a:t>
            </a:r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C89C-3BAA-4646-932A-ED0774184F52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8086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516828"/>
            <a:ext cx="12192000" cy="5341172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187378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33373"/>
            <a:ext cx="9144000" cy="158944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ro-RO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761" y="380481"/>
            <a:ext cx="3496239" cy="9190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430411"/>
            <a:ext cx="4057650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420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13186" y="322731"/>
            <a:ext cx="10843708" cy="1421748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8" name="Rectangle 7"/>
          <p:cNvSpPr/>
          <p:nvPr userDrawn="1"/>
        </p:nvSpPr>
        <p:spPr>
          <a:xfrm>
            <a:off x="0" y="322731"/>
            <a:ext cx="613186" cy="1421748"/>
          </a:xfrm>
          <a:prstGeom prst="rect">
            <a:avLst/>
          </a:prstGeom>
          <a:solidFill>
            <a:srgbClr val="172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0157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501043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724900" y="0"/>
            <a:ext cx="2628900" cy="5766099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400974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40097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11363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13186" y="322731"/>
            <a:ext cx="10843708" cy="1421748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48050"/>
          </a:xfrm>
        </p:spPr>
        <p:txBody>
          <a:bodyPr/>
          <a:lstStyle>
            <a:lvl1pPr>
              <a:defRPr>
                <a:solidFill>
                  <a:srgbClr val="172B3D"/>
                </a:solidFill>
              </a:defRPr>
            </a:lvl1pPr>
            <a:lvl2pPr>
              <a:defRPr>
                <a:solidFill>
                  <a:srgbClr val="172B3D"/>
                </a:solidFill>
              </a:defRPr>
            </a:lvl2pPr>
            <a:lvl3pPr>
              <a:defRPr>
                <a:solidFill>
                  <a:srgbClr val="172B3D"/>
                </a:solidFill>
              </a:defRPr>
            </a:lvl3pPr>
            <a:lvl4pPr>
              <a:defRPr>
                <a:solidFill>
                  <a:srgbClr val="172B3D"/>
                </a:solidFill>
              </a:defRPr>
            </a:lvl4pPr>
            <a:lvl5pPr>
              <a:defRPr>
                <a:solidFill>
                  <a:srgbClr val="172B3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o-RO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322731"/>
            <a:ext cx="613186" cy="1421748"/>
          </a:xfrm>
          <a:prstGeom prst="rect">
            <a:avLst/>
          </a:prstGeom>
          <a:solidFill>
            <a:srgbClr val="172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</p:spTree>
    <p:extLst>
      <p:ext uri="{BB962C8B-B14F-4D97-AF65-F5344CB8AC3E}">
        <p14:creationId xmlns:p14="http://schemas.microsoft.com/office/powerpoint/2010/main" val="3200399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4679576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765638"/>
            <a:ext cx="10515600" cy="1324012"/>
          </a:xfrm>
        </p:spPr>
        <p:txBody>
          <a:bodyPr/>
          <a:lstStyle>
            <a:lvl1pPr marL="0" indent="0">
              <a:buNone/>
              <a:defRPr sz="2400">
                <a:solidFill>
                  <a:srgbClr val="172B3D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613186" y="1709738"/>
            <a:ext cx="218664" cy="296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3" name="Rectangle 22"/>
          <p:cNvSpPr/>
          <p:nvPr userDrawn="1"/>
        </p:nvSpPr>
        <p:spPr>
          <a:xfrm>
            <a:off x="613186" y="4679576"/>
            <a:ext cx="218664" cy="1410074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17035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613186" y="322731"/>
            <a:ext cx="10843708" cy="1421748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9" name="Rectangle 8"/>
          <p:cNvSpPr/>
          <p:nvPr userDrawn="1"/>
        </p:nvSpPr>
        <p:spPr>
          <a:xfrm>
            <a:off x="0" y="322731"/>
            <a:ext cx="613186" cy="1421748"/>
          </a:xfrm>
          <a:prstGeom prst="rect">
            <a:avLst/>
          </a:prstGeom>
          <a:solidFill>
            <a:srgbClr val="172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297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297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93702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613186" y="322731"/>
            <a:ext cx="10843708" cy="1421748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11" name="Rectangle 10"/>
          <p:cNvSpPr/>
          <p:nvPr userDrawn="1"/>
        </p:nvSpPr>
        <p:spPr>
          <a:xfrm>
            <a:off x="0" y="322731"/>
            <a:ext cx="613186" cy="1421748"/>
          </a:xfrm>
          <a:prstGeom prst="rect">
            <a:avLst/>
          </a:prstGeom>
          <a:solidFill>
            <a:srgbClr val="172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34953"/>
            <a:ext cx="5157787" cy="823912"/>
          </a:xfrm>
        </p:spPr>
        <p:txBody>
          <a:bodyPr anchor="ctr">
            <a:normAutofit/>
          </a:bodyPr>
          <a:lstStyle>
            <a:lvl1pPr marL="0" indent="0">
              <a:buNone/>
              <a:defRPr sz="2600" b="0" i="0"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58865"/>
            <a:ext cx="5157787" cy="3336327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o-RO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734953"/>
            <a:ext cx="5183188" cy="823912"/>
          </a:xfrm>
        </p:spPr>
        <p:txBody>
          <a:bodyPr anchor="ctr">
            <a:normAutofit/>
          </a:bodyPr>
          <a:lstStyle>
            <a:lvl1pPr marL="0" indent="0">
              <a:buNone/>
              <a:defRPr sz="2600" b="0" i="0"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58865"/>
            <a:ext cx="5183188" cy="3336327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253489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613186" y="322731"/>
            <a:ext cx="10843708" cy="1421748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7" name="Rectangle 6"/>
          <p:cNvSpPr/>
          <p:nvPr userDrawn="1"/>
        </p:nvSpPr>
        <p:spPr>
          <a:xfrm>
            <a:off x="0" y="322731"/>
            <a:ext cx="613186" cy="1421748"/>
          </a:xfrm>
          <a:prstGeom prst="rect">
            <a:avLst/>
          </a:prstGeom>
          <a:solidFill>
            <a:srgbClr val="172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613124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1577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6710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8" name="Rectangle 7"/>
          <p:cNvSpPr/>
          <p:nvPr userDrawn="1"/>
        </p:nvSpPr>
        <p:spPr>
          <a:xfrm>
            <a:off x="839788" y="4115"/>
            <a:ext cx="3932237" cy="2211959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0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8126" y="457200"/>
            <a:ext cx="3699939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958126" y="2323651"/>
            <a:ext cx="3699939" cy="333487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2865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839788" y="4115"/>
            <a:ext cx="3932237" cy="2211959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8126" y="457200"/>
            <a:ext cx="3699939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67109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8126" y="2323651"/>
            <a:ext cx="3699939" cy="333487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8801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5">
          <a:fgClr>
            <a:srgbClr val="E5F5F7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664633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975631"/>
            <a:ext cx="9144000" cy="1589442"/>
          </a:xfrm>
        </p:spPr>
        <p:txBody>
          <a:bodyPr>
            <a:normAutofit/>
          </a:bodyPr>
          <a:lstStyle/>
          <a:p>
            <a:r>
              <a:rPr lang="it-IT" sz="4300" b="1" dirty="0" smtClean="0"/>
              <a:t>ADVANTAGE JA</a:t>
            </a:r>
          </a:p>
          <a:p>
            <a:r>
              <a:rPr lang="en-GB" sz="3500" b="1" dirty="0"/>
              <a:t>Joint Action on Prevention of frailty 2017-2019</a:t>
            </a:r>
            <a:endParaRPr lang="it-IT" sz="3500" dirty="0"/>
          </a:p>
          <a:p>
            <a:endParaRPr lang="ro-RO" sz="4000" dirty="0"/>
          </a:p>
        </p:txBody>
      </p:sp>
    </p:spTree>
    <p:extLst>
      <p:ext uri="{BB962C8B-B14F-4D97-AF65-F5344CB8AC3E}">
        <p14:creationId xmlns:p14="http://schemas.microsoft.com/office/powerpoint/2010/main" val="2082639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THANK YOU  !!!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www.advantageja.eu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373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ADVANTAGE JA</a:t>
            </a:r>
            <a:r>
              <a:rPr lang="it-IT" dirty="0">
                <a:solidFill>
                  <a:schemeClr val="tx1"/>
                </a:solidFill>
              </a:rPr>
              <a:t/>
            </a:r>
            <a:br>
              <a:rPr lang="it-IT" dirty="0">
                <a:solidFill>
                  <a:schemeClr val="tx1"/>
                </a:solidFill>
              </a:rPr>
            </a:br>
            <a:r>
              <a:rPr lang="en-GB" sz="2000" dirty="0">
                <a:solidFill>
                  <a:schemeClr val="tx1"/>
                </a:solidFill>
              </a:rPr>
              <a:t>“A comprehensive approach to promote a disability-free Advanced age in Europe: the ADVANTAGE initiative”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90172"/>
            <a:ext cx="10548651" cy="444608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sz="2600" dirty="0" smtClean="0"/>
              <a:t>A </a:t>
            </a:r>
            <a:r>
              <a:rPr lang="en-US" sz="2600" dirty="0"/>
              <a:t>Joint Action with </a:t>
            </a:r>
            <a:r>
              <a:rPr lang="en-US" sz="2600" b="1" dirty="0"/>
              <a:t>22 Member States and </a:t>
            </a:r>
            <a:r>
              <a:rPr lang="en-US" sz="2600" b="1" dirty="0" smtClean="0"/>
              <a:t>35 organizations </a:t>
            </a:r>
            <a:r>
              <a:rPr lang="en-US" sz="2600" dirty="0"/>
              <a:t>involved. </a:t>
            </a:r>
            <a:endParaRPr lang="en-US" sz="2600" dirty="0" smtClean="0"/>
          </a:p>
          <a:p>
            <a:pPr marL="0" indent="0" algn="just">
              <a:buNone/>
            </a:pPr>
            <a:r>
              <a:rPr lang="en-US" sz="2600" dirty="0" smtClean="0"/>
              <a:t>It </a:t>
            </a:r>
            <a:r>
              <a:rPr lang="en-US" sz="2600" dirty="0"/>
              <a:t>is co-funded by the EU </a:t>
            </a:r>
            <a:r>
              <a:rPr lang="en-US" sz="2600" dirty="0" smtClean="0"/>
              <a:t>and </a:t>
            </a:r>
            <a:r>
              <a:rPr lang="en-US" sz="2600" dirty="0"/>
              <a:t>the Member States</a:t>
            </a:r>
            <a:r>
              <a:rPr lang="en-US" sz="2600" dirty="0" smtClean="0"/>
              <a:t>.</a:t>
            </a:r>
          </a:p>
          <a:p>
            <a:pPr marL="0" indent="0" algn="just">
              <a:buNone/>
            </a:pPr>
            <a:endParaRPr lang="en-US" sz="1300" dirty="0" smtClean="0"/>
          </a:p>
          <a:p>
            <a:r>
              <a:rPr lang="en-GB" sz="2600" dirty="0" smtClean="0"/>
              <a:t>DURATION: </a:t>
            </a:r>
          </a:p>
          <a:p>
            <a:pPr marL="0" indent="0">
              <a:buNone/>
            </a:pPr>
            <a:r>
              <a:rPr lang="en-GB" sz="2600" dirty="0" smtClean="0"/>
              <a:t>1</a:t>
            </a:r>
            <a:r>
              <a:rPr lang="en-GB" sz="2600" baseline="30000" dirty="0" smtClean="0"/>
              <a:t>st</a:t>
            </a:r>
            <a:r>
              <a:rPr lang="en-GB" sz="2600" dirty="0" smtClean="0"/>
              <a:t> </a:t>
            </a:r>
            <a:r>
              <a:rPr lang="en-GB" sz="2600" dirty="0"/>
              <a:t>January </a:t>
            </a:r>
            <a:r>
              <a:rPr lang="en-GB" sz="2600" dirty="0" smtClean="0"/>
              <a:t>2017 - 31</a:t>
            </a:r>
            <a:r>
              <a:rPr lang="en-GB" sz="2600" baseline="30000" dirty="0" smtClean="0"/>
              <a:t>st</a:t>
            </a:r>
            <a:r>
              <a:rPr lang="en-GB" sz="2600" dirty="0" smtClean="0"/>
              <a:t> </a:t>
            </a:r>
            <a:r>
              <a:rPr lang="en-GB" sz="2600" dirty="0"/>
              <a:t>December </a:t>
            </a:r>
            <a:r>
              <a:rPr lang="en-GB" sz="2600" dirty="0" smtClean="0"/>
              <a:t>2019 (3 years)</a:t>
            </a:r>
          </a:p>
          <a:p>
            <a:endParaRPr lang="en-GB" sz="1300" dirty="0" smtClean="0"/>
          </a:p>
          <a:p>
            <a:r>
              <a:rPr lang="en-GB" sz="2600" dirty="0" smtClean="0"/>
              <a:t>COORDINATOR: </a:t>
            </a:r>
          </a:p>
          <a:p>
            <a:pPr marL="0" indent="0">
              <a:buNone/>
            </a:pPr>
            <a:r>
              <a:rPr lang="it-IT" sz="2600" dirty="0" smtClean="0"/>
              <a:t>Hospital de </a:t>
            </a:r>
            <a:r>
              <a:rPr lang="it-IT" sz="2600" dirty="0"/>
              <a:t>G</a:t>
            </a:r>
            <a:r>
              <a:rPr lang="it-IT" sz="2600" dirty="0" smtClean="0"/>
              <a:t>etafe SERMAS, Madrid </a:t>
            </a:r>
            <a:r>
              <a:rPr lang="it-IT" sz="2600" dirty="0" err="1" smtClean="0"/>
              <a:t>Spain</a:t>
            </a:r>
            <a:endParaRPr lang="it-IT" sz="2600" dirty="0" smtClean="0"/>
          </a:p>
          <a:p>
            <a:pPr marL="0" indent="0">
              <a:buNone/>
            </a:pPr>
            <a:endParaRPr lang="it-IT" sz="1200" dirty="0" smtClean="0"/>
          </a:p>
          <a:p>
            <a:r>
              <a:rPr lang="en-GB" sz="2600" dirty="0" smtClean="0"/>
              <a:t>BUDGET: </a:t>
            </a:r>
          </a:p>
          <a:p>
            <a:pPr marL="0" indent="0">
              <a:buNone/>
            </a:pPr>
            <a:r>
              <a:rPr lang="en-GB" sz="2600" dirty="0" smtClean="0"/>
              <a:t>The </a:t>
            </a:r>
            <a:r>
              <a:rPr lang="en-GB" sz="2600" dirty="0"/>
              <a:t>estimated eligible costs of the action are EUR </a:t>
            </a:r>
            <a:r>
              <a:rPr lang="en-GB" sz="2600" dirty="0" smtClean="0"/>
              <a:t>5,738,934.60</a:t>
            </a:r>
          </a:p>
          <a:p>
            <a:pPr marL="0" indent="0">
              <a:buNone/>
            </a:pPr>
            <a:r>
              <a:rPr lang="en-GB" sz="2000" dirty="0" smtClean="0"/>
              <a:t>(The </a:t>
            </a:r>
            <a:r>
              <a:rPr lang="en-GB" sz="2000" dirty="0"/>
              <a:t>grant reimburses 60% of the action's eligible </a:t>
            </a:r>
            <a:r>
              <a:rPr lang="en-GB" sz="2000" dirty="0" smtClean="0"/>
              <a:t>costs)</a:t>
            </a:r>
            <a:endParaRPr lang="it-IT" sz="2000" dirty="0"/>
          </a:p>
          <a:p>
            <a:endParaRPr lang="en-US" sz="2400" dirty="0"/>
          </a:p>
        </p:txBody>
      </p:sp>
      <p:pic>
        <p:nvPicPr>
          <p:cNvPr id="4" name="Imagen 1" descr="C:\Users\Admin\AppData\Local\Microsoft\Windows\INetCacheContent.Word\mapa-con nombres definitivo.jpg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460953" y="2518697"/>
            <a:ext cx="2892847" cy="2758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02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O</a:t>
            </a:r>
            <a:r>
              <a:rPr lang="en-GB" dirty="0" smtClean="0">
                <a:solidFill>
                  <a:schemeClr val="tx1"/>
                </a:solidFill>
              </a:rPr>
              <a:t>ther beneficiaries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54720"/>
            <a:ext cx="10515600" cy="4048050"/>
          </a:xfrm>
        </p:spPr>
        <p:txBody>
          <a:bodyPr numCol="3">
            <a:noAutofit/>
          </a:bodyPr>
          <a:lstStyle/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Medizinische</a:t>
            </a:r>
            <a:r>
              <a:rPr lang="it-IT" sz="1000" dirty="0"/>
              <a:t> </a:t>
            </a:r>
            <a:r>
              <a:rPr lang="it-IT" sz="1000" dirty="0" err="1"/>
              <a:t>Universitat</a:t>
            </a:r>
            <a:r>
              <a:rPr lang="it-IT" sz="1000" dirty="0"/>
              <a:t> Graz (MUG), Austria;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Institut</a:t>
            </a:r>
            <a:r>
              <a:rPr lang="it-IT" sz="1000" dirty="0"/>
              <a:t> </a:t>
            </a:r>
            <a:r>
              <a:rPr lang="it-IT" sz="1000" dirty="0" err="1"/>
              <a:t>Scientifique</a:t>
            </a:r>
            <a:r>
              <a:rPr lang="it-IT" sz="1000" dirty="0"/>
              <a:t> de Sante </a:t>
            </a:r>
            <a:r>
              <a:rPr lang="it-IT" sz="1000" dirty="0" err="1"/>
              <a:t>Publique</a:t>
            </a:r>
            <a:r>
              <a:rPr lang="it-IT" sz="1000" dirty="0"/>
              <a:t> (WIV-ISP (IPH)), </a:t>
            </a:r>
            <a:r>
              <a:rPr lang="it-IT" sz="1000" dirty="0" err="1"/>
              <a:t>Belgium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Natsionalen</a:t>
            </a:r>
            <a:r>
              <a:rPr lang="it-IT" sz="1000" dirty="0"/>
              <a:t> </a:t>
            </a:r>
            <a:r>
              <a:rPr lang="it-IT" sz="1000" dirty="0" err="1"/>
              <a:t>Centar</a:t>
            </a:r>
            <a:r>
              <a:rPr lang="it-IT" sz="1000" dirty="0"/>
              <a:t> Po </a:t>
            </a:r>
            <a:r>
              <a:rPr lang="it-IT" sz="1000" dirty="0" err="1"/>
              <a:t>Obshtestveno</a:t>
            </a:r>
            <a:r>
              <a:rPr lang="it-IT" sz="1000" dirty="0"/>
              <a:t> </a:t>
            </a:r>
            <a:r>
              <a:rPr lang="it-IT" sz="1000" dirty="0" err="1"/>
              <a:t>Zdrave</a:t>
            </a:r>
            <a:r>
              <a:rPr lang="it-IT" sz="1000" dirty="0"/>
              <a:t> i </a:t>
            </a:r>
            <a:r>
              <a:rPr lang="it-IT" sz="1000" dirty="0" err="1"/>
              <a:t>Analizi</a:t>
            </a:r>
            <a:r>
              <a:rPr lang="it-IT" sz="1000" dirty="0"/>
              <a:t> (NCPHA), Bulgaria;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Hrvatski</a:t>
            </a:r>
            <a:r>
              <a:rPr lang="it-IT" sz="1000" dirty="0"/>
              <a:t> </a:t>
            </a:r>
            <a:r>
              <a:rPr lang="it-IT" sz="1000" dirty="0" err="1"/>
              <a:t>Zavod</a:t>
            </a:r>
            <a:r>
              <a:rPr lang="it-IT" sz="1000" dirty="0"/>
              <a:t> Za </a:t>
            </a:r>
            <a:r>
              <a:rPr lang="it-IT" sz="1000" dirty="0" err="1"/>
              <a:t>Javno</a:t>
            </a:r>
            <a:r>
              <a:rPr lang="it-IT" sz="1000" dirty="0"/>
              <a:t> </a:t>
            </a:r>
            <a:r>
              <a:rPr lang="it-IT" sz="1000" dirty="0" err="1"/>
              <a:t>Zdravstvo</a:t>
            </a:r>
            <a:r>
              <a:rPr lang="it-IT" sz="1000" dirty="0"/>
              <a:t> (CIPH), </a:t>
            </a:r>
            <a:r>
              <a:rPr lang="it-IT" sz="1000" dirty="0" err="1"/>
              <a:t>Croatia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en-GB" sz="1000" dirty="0"/>
              <a:t>Ministry of Health of the Republic of Cyprus (MOH), Cyprus;</a:t>
            </a:r>
            <a:endParaRPr lang="it-IT" sz="1000" dirty="0"/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en-GB" sz="1000" dirty="0" err="1" smtClean="0"/>
              <a:t>Terveyden</a:t>
            </a:r>
            <a:r>
              <a:rPr lang="en-GB" sz="1000" dirty="0" smtClean="0"/>
              <a:t> </a:t>
            </a:r>
            <a:r>
              <a:rPr lang="en-GB" sz="1000" dirty="0" err="1"/>
              <a:t>Ja</a:t>
            </a:r>
            <a:r>
              <a:rPr lang="en-GB" sz="1000" dirty="0"/>
              <a:t> </a:t>
            </a:r>
            <a:r>
              <a:rPr lang="en-GB" sz="1000" dirty="0" err="1"/>
              <a:t>Hyvinvoinnin</a:t>
            </a:r>
            <a:r>
              <a:rPr lang="en-GB" sz="1000" dirty="0"/>
              <a:t> </a:t>
            </a:r>
            <a:r>
              <a:rPr lang="en-GB" sz="1000" dirty="0" err="1"/>
              <a:t>Laitos</a:t>
            </a:r>
            <a:r>
              <a:rPr lang="en-GB" sz="1000" dirty="0"/>
              <a:t> (THL), Finland;</a:t>
            </a:r>
            <a:endParaRPr lang="it-IT" sz="1000" dirty="0"/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en-GB" sz="1000" dirty="0" err="1"/>
              <a:t>Agence</a:t>
            </a:r>
            <a:r>
              <a:rPr lang="en-GB" sz="1000" dirty="0"/>
              <a:t> </a:t>
            </a:r>
            <a:r>
              <a:rPr lang="en-GB" sz="1000" dirty="0" err="1"/>
              <a:t>Nationale</a:t>
            </a:r>
            <a:r>
              <a:rPr lang="en-GB" sz="1000" dirty="0"/>
              <a:t> De </a:t>
            </a:r>
            <a:r>
              <a:rPr lang="en-GB" sz="1000" dirty="0" err="1"/>
              <a:t>Sante</a:t>
            </a:r>
            <a:r>
              <a:rPr lang="en-GB" sz="1000" dirty="0"/>
              <a:t> </a:t>
            </a:r>
            <a:r>
              <a:rPr lang="en-GB" sz="1000" dirty="0" err="1"/>
              <a:t>Publique</a:t>
            </a:r>
            <a:r>
              <a:rPr lang="en-GB" sz="1000" dirty="0"/>
              <a:t> (ANSP), France;</a:t>
            </a:r>
            <a:endParaRPr lang="it-IT" sz="1000" dirty="0"/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en-US" sz="1000" dirty="0" err="1"/>
              <a:t>Ministere</a:t>
            </a:r>
            <a:r>
              <a:rPr lang="en-US" sz="1000" dirty="0"/>
              <a:t> des Affaires </a:t>
            </a:r>
            <a:r>
              <a:rPr lang="en-US" sz="1000" dirty="0" err="1"/>
              <a:t>Sociales</a:t>
            </a:r>
            <a:r>
              <a:rPr lang="en-US" sz="1000" dirty="0"/>
              <a:t> et de la </a:t>
            </a:r>
            <a:r>
              <a:rPr lang="en-US" sz="1000" dirty="0" err="1"/>
              <a:t>Sante</a:t>
            </a:r>
            <a:r>
              <a:rPr lang="en-US" sz="1000" dirty="0"/>
              <a:t> (MASSDF), France;</a:t>
            </a:r>
            <a:endParaRPr lang="it-IT" sz="1000" dirty="0"/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Medizinische</a:t>
            </a:r>
            <a:r>
              <a:rPr lang="it-IT" sz="1000" dirty="0"/>
              <a:t> </a:t>
            </a:r>
            <a:r>
              <a:rPr lang="it-IT" sz="1000" dirty="0" err="1"/>
              <a:t>Hochschule</a:t>
            </a:r>
            <a:r>
              <a:rPr lang="it-IT" sz="1000" dirty="0"/>
              <a:t> Hannover (MHH), Germany;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en-GB" sz="1000" dirty="0"/>
              <a:t>Company of Psychosocial Research and Intervention (EPSEP) (SPRI), Greece;</a:t>
            </a:r>
            <a:endParaRPr lang="it-IT" sz="1000" dirty="0"/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Panepistimio</a:t>
            </a:r>
            <a:r>
              <a:rPr lang="it-IT" sz="1000" dirty="0"/>
              <a:t> Patron (UPAT), </a:t>
            </a:r>
            <a:r>
              <a:rPr lang="it-IT" sz="1000" dirty="0" err="1"/>
              <a:t>Greece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Nemzeti</a:t>
            </a:r>
            <a:r>
              <a:rPr lang="it-IT" sz="1000" dirty="0"/>
              <a:t> </a:t>
            </a:r>
            <a:r>
              <a:rPr lang="it-IT" sz="1000" dirty="0" err="1"/>
              <a:t>Egeszsegfejlesztesi</a:t>
            </a:r>
            <a:r>
              <a:rPr lang="it-IT" sz="1000" dirty="0"/>
              <a:t> </a:t>
            </a:r>
            <a:r>
              <a:rPr lang="it-IT" sz="1000" dirty="0" err="1"/>
              <a:t>Intezet</a:t>
            </a:r>
            <a:r>
              <a:rPr lang="it-IT" sz="1000" dirty="0"/>
              <a:t> (NIHD), </a:t>
            </a:r>
            <a:r>
              <a:rPr lang="it-IT" sz="1000" dirty="0" err="1"/>
              <a:t>Hungary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en-GB" sz="1000" dirty="0"/>
              <a:t>Health Service Executive HSE (HSE-NUIG), Ireland</a:t>
            </a:r>
            <a:r>
              <a:rPr lang="en-GB" sz="1000" dirty="0" smtClean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smtClean="0"/>
              <a:t>Agenzia Nazionale per i Servizi Sanitari Regionali (AGENAS), </a:t>
            </a:r>
            <a:r>
              <a:rPr lang="it-IT" sz="1000" dirty="0" err="1" smtClean="0"/>
              <a:t>Italy</a:t>
            </a:r>
            <a:r>
              <a:rPr lang="it-IT" sz="1000" dirty="0" smtClean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smtClean="0"/>
              <a:t>Istituto Nazionale di Riposo e Cura per Anziani INRCA (INRCA), </a:t>
            </a:r>
            <a:r>
              <a:rPr lang="it-IT" sz="1000" dirty="0" err="1" smtClean="0"/>
              <a:t>Italy</a:t>
            </a:r>
            <a:r>
              <a:rPr lang="it-IT" sz="1000" dirty="0" smtClean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smtClean="0"/>
              <a:t>Istituto Superiore di Sanita (ISS), </a:t>
            </a:r>
            <a:r>
              <a:rPr lang="it-IT" sz="1000" dirty="0" err="1" smtClean="0"/>
              <a:t>Italy</a:t>
            </a:r>
            <a:r>
              <a:rPr lang="it-IT" sz="1000" dirty="0" smtClean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smtClean="0"/>
              <a:t>Regione Marche (ARS), </a:t>
            </a:r>
            <a:r>
              <a:rPr lang="it-IT" sz="1000" dirty="0" err="1" smtClean="0"/>
              <a:t>Italy</a:t>
            </a:r>
            <a:r>
              <a:rPr lang="it-IT" sz="1000" dirty="0" smtClean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 smtClean="0"/>
              <a:t>Universita</a:t>
            </a:r>
            <a:r>
              <a:rPr lang="it-IT" sz="1000" dirty="0" smtClean="0"/>
              <a:t> Cattolica del Sacro Cuore (UCSC), </a:t>
            </a:r>
            <a:r>
              <a:rPr lang="it-IT" sz="1000" dirty="0" err="1" smtClean="0"/>
              <a:t>Italy</a:t>
            </a:r>
            <a:r>
              <a:rPr lang="it-IT" sz="1000" dirty="0" smtClean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en-GB" sz="1000" dirty="0" err="1"/>
              <a:t>Lietuvos</a:t>
            </a:r>
            <a:r>
              <a:rPr lang="en-GB" sz="1000" dirty="0"/>
              <a:t> </a:t>
            </a:r>
            <a:r>
              <a:rPr lang="en-GB" sz="1000" dirty="0" err="1"/>
              <a:t>Sveikatos</a:t>
            </a:r>
            <a:r>
              <a:rPr lang="en-GB" sz="1000" dirty="0"/>
              <a:t> </a:t>
            </a:r>
            <a:r>
              <a:rPr lang="en-GB" sz="1000" dirty="0" err="1"/>
              <a:t>Mokslu</a:t>
            </a:r>
            <a:r>
              <a:rPr lang="en-GB" sz="1000" dirty="0"/>
              <a:t> </a:t>
            </a:r>
            <a:r>
              <a:rPr lang="en-GB" sz="1000" dirty="0" err="1"/>
              <a:t>Universitetas</a:t>
            </a:r>
            <a:r>
              <a:rPr lang="en-GB" sz="1000" dirty="0"/>
              <a:t> (LSMU), Lithuania;</a:t>
            </a:r>
            <a:endParaRPr lang="it-IT" sz="1000" dirty="0"/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en-GB" sz="1000" dirty="0"/>
              <a:t>Ministry for the Family and Social Solidarity (MFSS), Malta;</a:t>
            </a:r>
            <a:endParaRPr lang="it-IT" sz="1000" dirty="0"/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en-GB" sz="1000" dirty="0" err="1"/>
              <a:t>Rijksinstituut</a:t>
            </a:r>
            <a:r>
              <a:rPr lang="en-GB" sz="1000" dirty="0"/>
              <a:t> </a:t>
            </a:r>
            <a:r>
              <a:rPr lang="en-GB" sz="1000" dirty="0" err="1"/>
              <a:t>voor</a:t>
            </a:r>
            <a:r>
              <a:rPr lang="en-GB" sz="1000" dirty="0"/>
              <a:t> </a:t>
            </a:r>
            <a:r>
              <a:rPr lang="en-GB" sz="1000" dirty="0" err="1"/>
              <a:t>Volksgezondheid</a:t>
            </a:r>
            <a:r>
              <a:rPr lang="en-GB" sz="1000" dirty="0"/>
              <a:t> en Milieu (RIVM), Netherlands;</a:t>
            </a:r>
            <a:endParaRPr lang="it-IT" sz="1000" dirty="0"/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en-GB" sz="1000" dirty="0" err="1"/>
              <a:t>Folkehelseinstituttet</a:t>
            </a:r>
            <a:r>
              <a:rPr lang="en-GB" sz="1000" dirty="0"/>
              <a:t> (NIPH Norway), Norway;</a:t>
            </a:r>
            <a:endParaRPr lang="it-IT" sz="1000" dirty="0"/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en-GB" sz="1000" smtClean="0"/>
              <a:t>Narodowy</a:t>
            </a:r>
            <a:r>
              <a:rPr lang="en-GB" sz="1000" dirty="0" smtClean="0"/>
              <a:t> </a:t>
            </a:r>
            <a:r>
              <a:rPr lang="en-GB" sz="1000" dirty="0" err="1"/>
              <a:t>Instytut</a:t>
            </a:r>
            <a:r>
              <a:rPr lang="en-GB" sz="1000" dirty="0"/>
              <a:t> </a:t>
            </a:r>
            <a:r>
              <a:rPr lang="en-GB" sz="1000" dirty="0" err="1"/>
              <a:t>Geriatrii</a:t>
            </a:r>
            <a:r>
              <a:rPr lang="en-GB" sz="1000" dirty="0"/>
              <a:t> </a:t>
            </a:r>
            <a:r>
              <a:rPr lang="en-GB" sz="1000" dirty="0" err="1"/>
              <a:t>Reumatologii</a:t>
            </a:r>
            <a:r>
              <a:rPr lang="en-GB" sz="1000" dirty="0"/>
              <a:t> </a:t>
            </a:r>
            <a:r>
              <a:rPr lang="en-GB" sz="1000" dirty="0" err="1"/>
              <a:t>i</a:t>
            </a:r>
            <a:r>
              <a:rPr lang="en-GB" sz="1000" dirty="0"/>
              <a:t> </a:t>
            </a:r>
            <a:r>
              <a:rPr lang="en-GB" sz="1000" dirty="0" err="1"/>
              <a:t>Rehabilitacji</a:t>
            </a:r>
            <a:r>
              <a:rPr lang="en-GB" sz="1000" dirty="0"/>
              <a:t> </a:t>
            </a:r>
            <a:r>
              <a:rPr lang="en-GB" sz="1000" dirty="0" err="1"/>
              <a:t>Im.Prof.Dr</a:t>
            </a:r>
            <a:r>
              <a:rPr lang="en-GB" sz="1000" dirty="0"/>
              <a:t> Hab. Med. </a:t>
            </a:r>
            <a:r>
              <a:rPr lang="en-GB" sz="1000" dirty="0" err="1"/>
              <a:t>Eleonory</a:t>
            </a:r>
            <a:r>
              <a:rPr lang="en-GB" sz="1000" dirty="0"/>
              <a:t> </a:t>
            </a:r>
            <a:r>
              <a:rPr lang="en-GB" sz="1000" dirty="0" err="1"/>
              <a:t>Reicher</a:t>
            </a:r>
            <a:r>
              <a:rPr lang="en-GB" sz="1000" dirty="0"/>
              <a:t> (</a:t>
            </a:r>
            <a:r>
              <a:rPr lang="en-GB" sz="1000" dirty="0" err="1"/>
              <a:t>NIGRiR</a:t>
            </a:r>
            <a:r>
              <a:rPr lang="en-GB" sz="1000" dirty="0"/>
              <a:t>), Poland;</a:t>
            </a:r>
            <a:endParaRPr lang="it-IT" sz="1000" dirty="0"/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Ministerio</a:t>
            </a:r>
            <a:r>
              <a:rPr lang="it-IT" sz="1000" dirty="0"/>
              <a:t> da </a:t>
            </a:r>
            <a:r>
              <a:rPr lang="it-IT" sz="1000" dirty="0" err="1"/>
              <a:t>Saude</a:t>
            </a:r>
            <a:r>
              <a:rPr lang="it-IT" sz="1000" dirty="0"/>
              <a:t> - </a:t>
            </a:r>
            <a:r>
              <a:rPr lang="it-IT" sz="1000" dirty="0" err="1"/>
              <a:t>Republica</a:t>
            </a:r>
            <a:r>
              <a:rPr lang="it-IT" sz="1000" dirty="0"/>
              <a:t> </a:t>
            </a:r>
            <a:r>
              <a:rPr lang="it-IT" sz="1000" dirty="0" err="1"/>
              <a:t>Portuguesa</a:t>
            </a:r>
            <a:r>
              <a:rPr lang="it-IT" sz="1000" dirty="0"/>
              <a:t> (DGS), Portugal;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Centrul</a:t>
            </a:r>
            <a:r>
              <a:rPr lang="it-IT" sz="1000" dirty="0"/>
              <a:t> National de </a:t>
            </a:r>
            <a:r>
              <a:rPr lang="it-IT" sz="1000" dirty="0" err="1"/>
              <a:t>Sanatate</a:t>
            </a:r>
            <a:r>
              <a:rPr lang="it-IT" sz="1000" dirty="0"/>
              <a:t> </a:t>
            </a:r>
            <a:r>
              <a:rPr lang="it-IT" sz="1000" dirty="0" err="1"/>
              <a:t>Mintala</a:t>
            </a:r>
            <a:r>
              <a:rPr lang="it-IT" sz="1000" dirty="0"/>
              <a:t> si </a:t>
            </a:r>
            <a:r>
              <a:rPr lang="it-IT" sz="1000" dirty="0" err="1"/>
              <a:t>Lupta</a:t>
            </a:r>
            <a:r>
              <a:rPr lang="it-IT" sz="1000" dirty="0"/>
              <a:t> </a:t>
            </a:r>
            <a:r>
              <a:rPr lang="it-IT" sz="1000" dirty="0" err="1"/>
              <a:t>Antidrog</a:t>
            </a:r>
            <a:r>
              <a:rPr lang="it-IT" sz="1000" dirty="0"/>
              <a:t> (CNSM), Romania;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Scoala</a:t>
            </a:r>
            <a:r>
              <a:rPr lang="it-IT" sz="1000" dirty="0"/>
              <a:t> </a:t>
            </a:r>
            <a:r>
              <a:rPr lang="it-IT" sz="1000" dirty="0" err="1"/>
              <a:t>Nationala</a:t>
            </a:r>
            <a:r>
              <a:rPr lang="it-IT" sz="1000" dirty="0"/>
              <a:t> de </a:t>
            </a:r>
            <a:r>
              <a:rPr lang="it-IT" sz="1000" dirty="0" err="1"/>
              <a:t>Sanatate</a:t>
            </a:r>
            <a:r>
              <a:rPr lang="it-IT" sz="1000" dirty="0"/>
              <a:t> </a:t>
            </a:r>
            <a:r>
              <a:rPr lang="it-IT" sz="1000" dirty="0" err="1"/>
              <a:t>Publica</a:t>
            </a:r>
            <a:r>
              <a:rPr lang="it-IT" sz="1000" dirty="0"/>
              <a:t>, Management si </a:t>
            </a:r>
            <a:r>
              <a:rPr lang="it-IT" sz="1000" dirty="0" err="1"/>
              <a:t>Perfectionare</a:t>
            </a:r>
            <a:r>
              <a:rPr lang="it-IT" sz="1000" dirty="0"/>
              <a:t> in </a:t>
            </a:r>
            <a:r>
              <a:rPr lang="it-IT" sz="1000" dirty="0" err="1"/>
              <a:t>Domeniul</a:t>
            </a:r>
            <a:r>
              <a:rPr lang="it-IT" sz="1000" dirty="0"/>
              <a:t> Sanitar Bucuresti (SNSPMPDSB), Romania;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Universitatea</a:t>
            </a:r>
            <a:r>
              <a:rPr lang="it-IT" sz="1000" dirty="0"/>
              <a:t> </a:t>
            </a:r>
            <a:r>
              <a:rPr lang="it-IT" sz="1000" dirty="0" err="1"/>
              <a:t>Babes</a:t>
            </a:r>
            <a:r>
              <a:rPr lang="it-IT" sz="1000" dirty="0"/>
              <a:t> </a:t>
            </a:r>
            <a:r>
              <a:rPr lang="it-IT" sz="1000" dirty="0" err="1"/>
              <a:t>Bolyai</a:t>
            </a:r>
            <a:r>
              <a:rPr lang="it-IT" sz="1000" dirty="0"/>
              <a:t> (UBB), Romania;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Nacionalni</a:t>
            </a:r>
            <a:r>
              <a:rPr lang="it-IT" sz="1000" dirty="0"/>
              <a:t> </a:t>
            </a:r>
            <a:r>
              <a:rPr lang="it-IT" sz="1000" dirty="0" err="1"/>
              <a:t>Institut</a:t>
            </a:r>
            <a:r>
              <a:rPr lang="it-IT" sz="1000" dirty="0"/>
              <a:t> Za </a:t>
            </a:r>
            <a:r>
              <a:rPr lang="it-IT" sz="1000" dirty="0" err="1"/>
              <a:t>Javno</a:t>
            </a:r>
            <a:r>
              <a:rPr lang="it-IT" sz="1000" dirty="0"/>
              <a:t> </a:t>
            </a:r>
            <a:r>
              <a:rPr lang="it-IT" sz="1000" dirty="0" err="1"/>
              <a:t>Zdravje</a:t>
            </a:r>
            <a:r>
              <a:rPr lang="it-IT" sz="1000" dirty="0"/>
              <a:t> (NIJZ), Slovenia;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Asociacion</a:t>
            </a:r>
            <a:r>
              <a:rPr lang="it-IT" sz="1000" dirty="0"/>
              <a:t> Centro de </a:t>
            </a:r>
            <a:r>
              <a:rPr lang="it-IT" sz="1000" dirty="0" err="1"/>
              <a:t>Excelencia</a:t>
            </a:r>
            <a:r>
              <a:rPr lang="it-IT" sz="1000" dirty="0"/>
              <a:t> </a:t>
            </a:r>
            <a:r>
              <a:rPr lang="it-IT" sz="1000" dirty="0" err="1"/>
              <a:t>Internacional</a:t>
            </a:r>
            <a:r>
              <a:rPr lang="it-IT" sz="1000" dirty="0"/>
              <a:t> en </a:t>
            </a:r>
            <a:r>
              <a:rPr lang="it-IT" sz="1000" dirty="0" err="1"/>
              <a:t>Investigacion</a:t>
            </a:r>
            <a:r>
              <a:rPr lang="it-IT" sz="1000" dirty="0"/>
              <a:t> </a:t>
            </a:r>
            <a:r>
              <a:rPr lang="it-IT" sz="1000" dirty="0" err="1"/>
              <a:t>Sobre</a:t>
            </a:r>
            <a:r>
              <a:rPr lang="it-IT" sz="1000" dirty="0"/>
              <a:t> </a:t>
            </a:r>
            <a:r>
              <a:rPr lang="it-IT" sz="1000" dirty="0" err="1"/>
              <a:t>Cronicidad</a:t>
            </a:r>
            <a:r>
              <a:rPr lang="it-IT" sz="1000" dirty="0"/>
              <a:t> (KRONIKGUNE), </a:t>
            </a:r>
            <a:r>
              <a:rPr lang="it-IT" sz="1000" dirty="0" err="1"/>
              <a:t>Spain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Consejeria</a:t>
            </a:r>
            <a:r>
              <a:rPr lang="it-IT" sz="1000" dirty="0"/>
              <a:t> de </a:t>
            </a:r>
            <a:r>
              <a:rPr lang="it-IT" sz="1000" dirty="0" err="1"/>
              <a:t>Salud</a:t>
            </a:r>
            <a:r>
              <a:rPr lang="it-IT" sz="1000" dirty="0"/>
              <a:t> de la </a:t>
            </a:r>
            <a:r>
              <a:rPr lang="it-IT" sz="1000" dirty="0" err="1"/>
              <a:t>Junta</a:t>
            </a:r>
            <a:r>
              <a:rPr lang="it-IT" sz="1000" dirty="0"/>
              <a:t> de </a:t>
            </a:r>
            <a:r>
              <a:rPr lang="it-IT" sz="1000" dirty="0" err="1"/>
              <a:t>Andalucia</a:t>
            </a:r>
            <a:r>
              <a:rPr lang="it-IT" sz="1000" dirty="0"/>
              <a:t> (CSJA), </a:t>
            </a:r>
            <a:r>
              <a:rPr lang="it-IT" sz="1000" dirty="0" err="1"/>
              <a:t>Spain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Fundacion</a:t>
            </a:r>
            <a:r>
              <a:rPr lang="it-IT" sz="1000" dirty="0"/>
              <a:t> para la </a:t>
            </a:r>
            <a:r>
              <a:rPr lang="it-IT" sz="1000" dirty="0" err="1"/>
              <a:t>Investigacion</a:t>
            </a:r>
            <a:r>
              <a:rPr lang="it-IT" sz="1000" dirty="0"/>
              <a:t> del Hospital Clinico de la </a:t>
            </a:r>
            <a:r>
              <a:rPr lang="it-IT" sz="1000" dirty="0" err="1"/>
              <a:t>Comunitat</a:t>
            </a:r>
            <a:r>
              <a:rPr lang="it-IT" sz="1000" dirty="0"/>
              <a:t> </a:t>
            </a:r>
            <a:r>
              <a:rPr lang="it-IT" sz="1000" dirty="0" err="1"/>
              <a:t>Valenciana</a:t>
            </a:r>
            <a:r>
              <a:rPr lang="it-IT" sz="1000" dirty="0"/>
              <a:t>, </a:t>
            </a:r>
            <a:r>
              <a:rPr lang="it-IT" sz="1000" dirty="0" err="1"/>
              <a:t>Fundacion</a:t>
            </a:r>
            <a:r>
              <a:rPr lang="it-IT" sz="1000" dirty="0"/>
              <a:t> </a:t>
            </a:r>
            <a:r>
              <a:rPr lang="it-IT" sz="1000" dirty="0" err="1"/>
              <a:t>Incliva</a:t>
            </a:r>
            <a:r>
              <a:rPr lang="it-IT" sz="1000" dirty="0"/>
              <a:t> (INCLIVA), </a:t>
            </a:r>
            <a:r>
              <a:rPr lang="it-IT" sz="1000" dirty="0" err="1"/>
              <a:t>Spain</a:t>
            </a:r>
            <a:r>
              <a:rPr lang="it-IT" sz="1000" dirty="0"/>
              <a:t>;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sz="1000" dirty="0"/>
              <a:t>NHS </a:t>
            </a:r>
            <a:r>
              <a:rPr lang="en-GB" sz="1000" dirty="0" smtClean="0"/>
              <a:t>Lanarkshire </a:t>
            </a:r>
            <a:r>
              <a:rPr lang="en-GB" sz="1000" dirty="0"/>
              <a:t>(NHS LANARKSHIRE), United Kingdom</a:t>
            </a:r>
            <a:r>
              <a:rPr lang="en-GB" sz="1000" dirty="0" smtClean="0"/>
              <a:t>.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endParaRPr lang="en-GB" sz="1000" dirty="0" smtClean="0"/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GB" sz="1000" dirty="0" smtClean="0"/>
              <a:t>AFFILIATED ENTITIES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Fundacion</a:t>
            </a:r>
            <a:r>
              <a:rPr lang="it-IT" sz="1000" dirty="0"/>
              <a:t> Para La </a:t>
            </a:r>
            <a:r>
              <a:rPr lang="it-IT" sz="1000" dirty="0" err="1"/>
              <a:t>Investigacion</a:t>
            </a:r>
            <a:r>
              <a:rPr lang="it-IT" sz="1000" dirty="0"/>
              <a:t> Biomedica Del Hospital Universitario De Getafe (FIBHUG), </a:t>
            </a:r>
            <a:r>
              <a:rPr lang="it-IT" sz="1000" dirty="0" err="1"/>
              <a:t>Spain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Servicio</a:t>
            </a:r>
            <a:r>
              <a:rPr lang="it-IT" sz="1000" dirty="0"/>
              <a:t> de </a:t>
            </a:r>
            <a:r>
              <a:rPr lang="it-IT" sz="1000" dirty="0" err="1"/>
              <a:t>Salud</a:t>
            </a:r>
            <a:r>
              <a:rPr lang="it-IT" sz="1000" dirty="0"/>
              <a:t> de </a:t>
            </a:r>
            <a:r>
              <a:rPr lang="it-IT" sz="1000" dirty="0" err="1"/>
              <a:t>Castilla</a:t>
            </a:r>
            <a:r>
              <a:rPr lang="it-IT" sz="1000" dirty="0"/>
              <a:t> la </a:t>
            </a:r>
            <a:r>
              <a:rPr lang="it-IT" sz="1000" dirty="0" err="1"/>
              <a:t>Mancha</a:t>
            </a:r>
            <a:r>
              <a:rPr lang="it-IT" sz="1000" dirty="0"/>
              <a:t> (SESCAM), </a:t>
            </a:r>
            <a:r>
              <a:rPr lang="it-IT" sz="1000" dirty="0" err="1"/>
              <a:t>Spain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Servicio</a:t>
            </a:r>
            <a:r>
              <a:rPr lang="it-IT" sz="1000" dirty="0"/>
              <a:t> Vasco de </a:t>
            </a:r>
            <a:r>
              <a:rPr lang="it-IT" sz="1000" dirty="0" err="1"/>
              <a:t>Salud</a:t>
            </a:r>
            <a:r>
              <a:rPr lang="it-IT" sz="1000" dirty="0"/>
              <a:t> </a:t>
            </a:r>
            <a:r>
              <a:rPr lang="it-IT" sz="1000" dirty="0" err="1"/>
              <a:t>Osakidetza</a:t>
            </a:r>
            <a:r>
              <a:rPr lang="it-IT" sz="1000" dirty="0"/>
              <a:t> (</a:t>
            </a:r>
            <a:r>
              <a:rPr lang="it-IT" sz="1000" dirty="0" err="1"/>
              <a:t>Osakidetza</a:t>
            </a:r>
            <a:r>
              <a:rPr lang="it-IT" sz="1000" dirty="0"/>
              <a:t>), </a:t>
            </a:r>
            <a:r>
              <a:rPr lang="it-IT" sz="1000" dirty="0" err="1"/>
              <a:t>Spain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Servicio</a:t>
            </a:r>
            <a:r>
              <a:rPr lang="it-IT" sz="1000" dirty="0"/>
              <a:t> Andaluz de </a:t>
            </a:r>
            <a:r>
              <a:rPr lang="it-IT" sz="1000" dirty="0" err="1"/>
              <a:t>Salud</a:t>
            </a:r>
            <a:r>
              <a:rPr lang="it-IT" sz="1000" dirty="0"/>
              <a:t> (SAS), </a:t>
            </a:r>
            <a:r>
              <a:rPr lang="it-IT" sz="1000" dirty="0" err="1"/>
              <a:t>Spain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Fundacion</a:t>
            </a:r>
            <a:r>
              <a:rPr lang="it-IT" sz="1000" dirty="0"/>
              <a:t> </a:t>
            </a:r>
            <a:r>
              <a:rPr lang="it-IT" sz="1000" dirty="0" err="1"/>
              <a:t>Publica</a:t>
            </a:r>
            <a:r>
              <a:rPr lang="it-IT" sz="1000" dirty="0"/>
              <a:t> </a:t>
            </a:r>
            <a:r>
              <a:rPr lang="it-IT" sz="1000" dirty="0" err="1"/>
              <a:t>Andaluza</a:t>
            </a:r>
            <a:r>
              <a:rPr lang="it-IT" sz="1000" dirty="0"/>
              <a:t> </a:t>
            </a:r>
            <a:r>
              <a:rPr lang="it-IT" sz="1000" dirty="0" err="1"/>
              <a:t>Progreso</a:t>
            </a:r>
            <a:r>
              <a:rPr lang="it-IT" sz="1000" dirty="0"/>
              <a:t> y </a:t>
            </a:r>
            <a:r>
              <a:rPr lang="it-IT" sz="1000" dirty="0" err="1"/>
              <a:t>Salud</a:t>
            </a:r>
            <a:r>
              <a:rPr lang="it-IT" sz="1000" dirty="0"/>
              <a:t> (FPS), </a:t>
            </a:r>
            <a:r>
              <a:rPr lang="it-IT" sz="1000" dirty="0" err="1"/>
              <a:t>Spain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Statni</a:t>
            </a:r>
            <a:r>
              <a:rPr lang="it-IT" sz="1000" dirty="0"/>
              <a:t> </a:t>
            </a:r>
            <a:r>
              <a:rPr lang="it-IT" sz="1000" dirty="0" err="1"/>
              <a:t>Zdravotni</a:t>
            </a:r>
            <a:r>
              <a:rPr lang="it-IT" sz="1000" dirty="0"/>
              <a:t> </a:t>
            </a:r>
            <a:r>
              <a:rPr lang="it-IT" sz="1000" dirty="0" err="1"/>
              <a:t>Ustav</a:t>
            </a:r>
            <a:r>
              <a:rPr lang="it-IT" sz="1000" dirty="0"/>
              <a:t> (NIPH), </a:t>
            </a:r>
            <a:r>
              <a:rPr lang="en-US" sz="1000" dirty="0"/>
              <a:t>Czech Republic;</a:t>
            </a:r>
            <a:endParaRPr lang="it-IT" sz="1000" dirty="0"/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/>
              <a:t>Azienda Ospedaliera Universitaria Federico II (FEDERICO II), </a:t>
            </a:r>
            <a:r>
              <a:rPr lang="it-IT" sz="1000" dirty="0" err="1"/>
              <a:t>Italy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/>
              <a:t>Istituto di Ricerche Economico Sociali del Piemonte (IRES Piemonte), </a:t>
            </a:r>
            <a:r>
              <a:rPr lang="it-IT" sz="1000" dirty="0" err="1"/>
              <a:t>Italy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/>
              <a:t>Regione Emilia Romagna (RER-ASSR), </a:t>
            </a:r>
            <a:r>
              <a:rPr lang="it-IT" sz="1000" dirty="0" err="1"/>
              <a:t>Italy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/>
              <a:t>Regione Liguria (Liguria), </a:t>
            </a:r>
            <a:r>
              <a:rPr lang="it-IT" sz="1000" dirty="0" err="1"/>
              <a:t>Italy</a:t>
            </a:r>
            <a:r>
              <a:rPr lang="it-IT" sz="1000" dirty="0"/>
              <a:t>;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Svim</a:t>
            </a:r>
            <a:r>
              <a:rPr lang="it-IT" sz="1000" dirty="0"/>
              <a:t> – Sviluppo Marche Spa Società Unipersonale (SVIM), </a:t>
            </a:r>
            <a:r>
              <a:rPr lang="it-IT" sz="1000" dirty="0" err="1"/>
              <a:t>Italy</a:t>
            </a:r>
            <a:r>
              <a:rPr lang="it-IT" sz="1000" dirty="0" smtClean="0"/>
              <a:t>.</a:t>
            </a:r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24018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O</a:t>
            </a:r>
            <a:r>
              <a:rPr lang="en-GB" dirty="0" smtClean="0">
                <a:solidFill>
                  <a:schemeClr val="tx1"/>
                </a:solidFill>
              </a:rPr>
              <a:t>bjectives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Ovale 3"/>
          <p:cNvSpPr/>
          <p:nvPr/>
        </p:nvSpPr>
        <p:spPr>
          <a:xfrm>
            <a:off x="330506" y="2049140"/>
            <a:ext cx="5971142" cy="3922002"/>
          </a:xfrm>
          <a:prstGeom prst="ellipse">
            <a:avLst/>
          </a:prstGeom>
          <a:solidFill>
            <a:srgbClr val="E5F5F7"/>
          </a:solidFill>
          <a:ln>
            <a:solidFill>
              <a:srgbClr val="72C9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ADVANTAGE JA aims at</a:t>
            </a:r>
            <a:r>
              <a:rPr lang="en-GB" sz="2000" dirty="0">
                <a:solidFill>
                  <a:schemeClr val="tx1"/>
                </a:solidFill>
              </a:rPr>
              <a:t> building a common understanding on frailty to be used in all the Member States, by policy makers and other stakeholders, which should be the base for a common management both at individual and population level of older people who are frail or at risk of developing frailty throughout the European Union</a:t>
            </a:r>
            <a:r>
              <a:rPr lang="en-GB" sz="2000" dirty="0" smtClean="0">
                <a:solidFill>
                  <a:schemeClr val="tx1"/>
                </a:solidFill>
              </a:rPr>
              <a:t>.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6511887" y="2049140"/>
            <a:ext cx="4681251" cy="4048050"/>
          </a:xfrm>
        </p:spPr>
        <p:txBody>
          <a:bodyPr>
            <a:normAutofit fontScale="700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endParaRPr lang="en-US" sz="10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promote important sustainable changes in the organization and implementation of care in the Health and Social </a:t>
            </a:r>
            <a:r>
              <a:rPr lang="en-US" dirty="0" smtClean="0"/>
              <a:t>Systems;</a:t>
            </a:r>
          </a:p>
          <a:p>
            <a:pPr marL="514350" indent="-514350" algn="just">
              <a:buFont typeface="+mj-lt"/>
              <a:buAutoNum type="arabicPeriod"/>
            </a:pPr>
            <a:endParaRPr lang="en-US" dirty="0"/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/>
              <a:t>To </a:t>
            </a:r>
            <a:r>
              <a:rPr lang="en-US" dirty="0"/>
              <a:t>prepare a common European framework on screening, early diagnosis, prevention, assessment and management of </a:t>
            </a:r>
            <a:r>
              <a:rPr lang="en-US" dirty="0" smtClean="0"/>
              <a:t>frailty;</a:t>
            </a:r>
          </a:p>
          <a:p>
            <a:pPr marL="514350" indent="-514350" algn="just">
              <a:buFont typeface="+mj-lt"/>
              <a:buAutoNum type="arabicPeriod"/>
            </a:pPr>
            <a:endParaRPr lang="en-US" dirty="0"/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/>
              <a:t>To </a:t>
            </a:r>
            <a:r>
              <a:rPr lang="en-US" dirty="0"/>
              <a:t>develop a common strategy on frailty prevention and management, including raising awareness and advocacy among stakeholders, especially policy and decision makers.</a:t>
            </a: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9725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TARGET GROUPS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990880"/>
            <a:ext cx="10515600" cy="4079416"/>
          </a:xfrm>
        </p:spPr>
        <p:txBody>
          <a:bodyPr>
            <a:normAutofit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en-US" b="1" u="sng" dirty="0" smtClean="0"/>
              <a:t>Policy </a:t>
            </a:r>
            <a:r>
              <a:rPr lang="en-US" b="1" u="sng" dirty="0"/>
              <a:t>makers and stakeholders</a:t>
            </a:r>
            <a:r>
              <a:rPr lang="en-US" dirty="0"/>
              <a:t>, both from the public and private </a:t>
            </a:r>
            <a:r>
              <a:rPr lang="en-US" dirty="0" smtClean="0"/>
              <a:t>sectors.</a:t>
            </a:r>
          </a:p>
          <a:p>
            <a:pPr marL="514350" lvl="0" indent="-514350" algn="just">
              <a:buFont typeface="+mj-lt"/>
              <a:buAutoNum type="arabicPeriod"/>
            </a:pPr>
            <a:endParaRPr lang="it-IT" dirty="0"/>
          </a:p>
          <a:p>
            <a:pPr marL="514350" lvl="0" indent="-514350" algn="just">
              <a:buFont typeface="+mj-lt"/>
              <a:buAutoNum type="arabicPeriod"/>
            </a:pPr>
            <a:r>
              <a:rPr lang="en-US" b="1" u="sng" dirty="0"/>
              <a:t>Health and Social care professionals and formal and informal </a:t>
            </a:r>
            <a:r>
              <a:rPr lang="en-US" b="1" u="sng" dirty="0" err="1" smtClean="0"/>
              <a:t>carers</a:t>
            </a:r>
            <a:r>
              <a:rPr lang="en-US" dirty="0" smtClean="0"/>
              <a:t>. </a:t>
            </a:r>
          </a:p>
          <a:p>
            <a:pPr marL="514350" lvl="0" indent="-514350" algn="just">
              <a:buFont typeface="+mj-lt"/>
              <a:buAutoNum type="arabicPeriod"/>
            </a:pPr>
            <a:endParaRPr lang="en-US" dirty="0" smtClean="0"/>
          </a:p>
          <a:p>
            <a:pPr marL="514350" lvl="0" indent="-514350" algn="just">
              <a:buFont typeface="+mj-lt"/>
              <a:buAutoNum type="arabicPeriod"/>
            </a:pPr>
            <a:r>
              <a:rPr lang="en-US" b="1" u="sng" dirty="0" smtClean="0"/>
              <a:t>Frail </a:t>
            </a:r>
            <a:r>
              <a:rPr lang="en-US" b="1" u="sng" dirty="0"/>
              <a:t>older people </a:t>
            </a:r>
            <a:r>
              <a:rPr lang="en-US" dirty="0"/>
              <a:t>and their </a:t>
            </a:r>
            <a:r>
              <a:rPr lang="en-US" dirty="0" err="1"/>
              <a:t>carers</a:t>
            </a:r>
            <a:r>
              <a:rPr lang="en-US" dirty="0"/>
              <a:t>, and </a:t>
            </a:r>
            <a:r>
              <a:rPr lang="en-US" b="1" u="sng" dirty="0"/>
              <a:t>those at risk of frailty, and the EU population at large</a:t>
            </a:r>
            <a:r>
              <a:rPr lang="en-US" dirty="0"/>
              <a:t>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7888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IMPLEMENTATION PHASES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Freccia a destra 3"/>
          <p:cNvSpPr/>
          <p:nvPr/>
        </p:nvSpPr>
        <p:spPr>
          <a:xfrm>
            <a:off x="491174" y="1795748"/>
            <a:ext cx="3452865" cy="4142344"/>
          </a:xfrm>
          <a:prstGeom prst="rightArrow">
            <a:avLst/>
          </a:prstGeom>
          <a:solidFill>
            <a:srgbClr val="E5F5F7"/>
          </a:solidFill>
          <a:ln>
            <a:solidFill>
              <a:srgbClr val="72C9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b="1" u="sng" dirty="0">
                <a:solidFill>
                  <a:schemeClr val="tx1"/>
                </a:solidFill>
              </a:rPr>
              <a:t>Phase I</a:t>
            </a:r>
            <a:r>
              <a:rPr lang="en-US" dirty="0">
                <a:solidFill>
                  <a:schemeClr val="tx1"/>
                </a:solidFill>
              </a:rPr>
              <a:t> (2017) - State of the Art - background information collection, analysis and rational discussion and drafting of preliminary documents. 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Freccia a destra 4"/>
          <p:cNvSpPr/>
          <p:nvPr/>
        </p:nvSpPr>
        <p:spPr>
          <a:xfrm>
            <a:off x="4176311" y="2132547"/>
            <a:ext cx="3436344" cy="4373694"/>
          </a:xfrm>
          <a:prstGeom prst="rightArrow">
            <a:avLst/>
          </a:prstGeom>
          <a:solidFill>
            <a:srgbClr val="E5F5F7"/>
          </a:solidFill>
          <a:ln>
            <a:solidFill>
              <a:srgbClr val="72C9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b="1" u="sng" dirty="0">
                <a:solidFill>
                  <a:schemeClr val="tx1"/>
                </a:solidFill>
              </a:rPr>
              <a:t>Phase II</a:t>
            </a:r>
            <a:r>
              <a:rPr lang="en-US" dirty="0">
                <a:solidFill>
                  <a:schemeClr val="tx1"/>
                </a:solidFill>
              </a:rPr>
              <a:t> (2018) - developing and testing the draft version of the common European model to approach frailty (frailty prevention approach – FPA document). 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6" name="Freccia a destra 5"/>
          <p:cNvSpPr/>
          <p:nvPr/>
        </p:nvSpPr>
        <p:spPr>
          <a:xfrm>
            <a:off x="7908275" y="2529150"/>
            <a:ext cx="3571301" cy="4312324"/>
          </a:xfrm>
          <a:prstGeom prst="rightArrow">
            <a:avLst/>
          </a:prstGeom>
          <a:solidFill>
            <a:srgbClr val="E5F5F7"/>
          </a:solidFill>
          <a:ln>
            <a:solidFill>
              <a:srgbClr val="72C9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u="sng" dirty="0">
                <a:solidFill>
                  <a:schemeClr val="tx1"/>
                </a:solidFill>
              </a:rPr>
              <a:t>Phase III</a:t>
            </a:r>
            <a:r>
              <a:rPr lang="en-US" dirty="0">
                <a:solidFill>
                  <a:schemeClr val="tx1"/>
                </a:solidFill>
              </a:rPr>
              <a:t> (2019) - drafting final documents, debating these with participant MSs, and drafting the final framework, the FPA document and policy recommendations.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15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EXPECTED OUTCOMES /RESULTS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90172"/>
            <a:ext cx="10515600" cy="4747295"/>
          </a:xfrm>
        </p:spPr>
        <p:txBody>
          <a:bodyPr>
            <a:normAutofit/>
          </a:bodyPr>
          <a:lstStyle/>
          <a:p>
            <a:pPr lvl="0" algn="just"/>
            <a:r>
              <a:rPr lang="en-US" dirty="0" smtClean="0"/>
              <a:t>Develop </a:t>
            </a:r>
            <a:r>
              <a:rPr lang="en-US" dirty="0"/>
              <a:t>and </a:t>
            </a:r>
            <a:r>
              <a:rPr lang="en-US" b="1" u="sng" dirty="0"/>
              <a:t>encourage consensus in the concept of the Prevention of Frailty</a:t>
            </a:r>
            <a:r>
              <a:rPr lang="en-US" u="sng" dirty="0"/>
              <a:t> </a:t>
            </a:r>
            <a:r>
              <a:rPr lang="en-US" dirty="0" smtClean="0"/>
              <a:t>in </a:t>
            </a:r>
            <a:r>
              <a:rPr lang="en-US" dirty="0"/>
              <a:t>health and social care services. </a:t>
            </a:r>
            <a:endParaRPr lang="en-US" dirty="0" smtClean="0"/>
          </a:p>
          <a:p>
            <a:pPr lvl="0" algn="just"/>
            <a:endParaRPr lang="it-IT" dirty="0"/>
          </a:p>
          <a:p>
            <a:pPr lvl="0" algn="just"/>
            <a:r>
              <a:rPr lang="en-US" b="1" u="sng" dirty="0"/>
              <a:t>Improve </a:t>
            </a:r>
            <a:r>
              <a:rPr lang="en-US" b="1" u="sng" dirty="0" smtClean="0"/>
              <a:t>understanding </a:t>
            </a:r>
            <a:r>
              <a:rPr lang="en-US" b="1" u="sng" dirty="0"/>
              <a:t>of long-term medical conditions affecting older patients</a:t>
            </a:r>
            <a:r>
              <a:rPr lang="en-US" dirty="0"/>
              <a:t>, including chronic diseases</a:t>
            </a:r>
            <a:r>
              <a:rPr lang="en-US" dirty="0" smtClean="0"/>
              <a:t>. </a:t>
            </a:r>
          </a:p>
          <a:p>
            <a:pPr lvl="0" algn="just"/>
            <a:endParaRPr lang="it-IT" dirty="0"/>
          </a:p>
          <a:p>
            <a:pPr lvl="0" algn="just"/>
            <a:r>
              <a:rPr lang="en-US" dirty="0"/>
              <a:t>Contribute to </a:t>
            </a:r>
            <a:r>
              <a:rPr lang="en-US" b="1" u="sng" dirty="0"/>
              <a:t>a more effective and sustainable response to the needs of older </a:t>
            </a:r>
            <a:r>
              <a:rPr lang="en-US" b="1" u="sng" dirty="0" smtClean="0"/>
              <a:t>people</a:t>
            </a:r>
            <a:r>
              <a:rPr lang="en-US" dirty="0" smtClean="0"/>
              <a:t>.</a:t>
            </a:r>
          </a:p>
          <a:p>
            <a:pPr lvl="0" algn="just"/>
            <a:endParaRPr lang="it-IT" dirty="0"/>
          </a:p>
          <a:p>
            <a:pPr lvl="0" algn="just"/>
            <a:r>
              <a:rPr lang="en-US" b="1" u="sng" dirty="0"/>
              <a:t>Reduce the burden and inefficiency in care </a:t>
            </a:r>
            <a:r>
              <a:rPr lang="en-US" b="1" u="sng" dirty="0" smtClean="0"/>
              <a:t>delivery.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9385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EXPECTED OUTCOMES /RESULTS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Ovale 3"/>
          <p:cNvSpPr/>
          <p:nvPr/>
        </p:nvSpPr>
        <p:spPr>
          <a:xfrm>
            <a:off x="659175" y="1965507"/>
            <a:ext cx="10313624" cy="3824860"/>
          </a:xfrm>
          <a:prstGeom prst="ellipse">
            <a:avLst/>
          </a:prstGeom>
          <a:solidFill>
            <a:srgbClr val="E5F5F7"/>
          </a:solidFill>
          <a:ln>
            <a:solidFill>
              <a:srgbClr val="72C9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>
            <a:noAutofit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 GENERAL EUROPEAN FRAMEWORK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Ovale 4"/>
          <p:cNvSpPr/>
          <p:nvPr/>
        </p:nvSpPr>
        <p:spPr>
          <a:xfrm>
            <a:off x="4373692" y="3877937"/>
            <a:ext cx="6477920" cy="2666082"/>
          </a:xfrm>
          <a:prstGeom prst="ellipse">
            <a:avLst/>
          </a:prstGeom>
          <a:solidFill>
            <a:srgbClr val="72C9D3"/>
          </a:solidFill>
          <a:ln>
            <a:solidFill>
              <a:srgbClr val="72C9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A SPECIFIC MS PERSPECTIVE</a:t>
            </a:r>
          </a:p>
          <a:p>
            <a:pPr algn="just"/>
            <a:r>
              <a:rPr lang="en-GB" sz="2400" dirty="0" smtClean="0">
                <a:solidFill>
                  <a:schemeClr val="tx1"/>
                </a:solidFill>
              </a:rPr>
              <a:t>which </a:t>
            </a:r>
            <a:r>
              <a:rPr lang="en-GB" sz="2400" dirty="0">
                <a:solidFill>
                  <a:schemeClr val="tx1"/>
                </a:solidFill>
              </a:rPr>
              <a:t>will be aligned with the European one, but implemented according to the local capability and context. </a:t>
            </a:r>
            <a:endParaRPr lang="it-IT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28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ADVANTAGE JA DISSEMINATION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8089" y="1828400"/>
            <a:ext cx="10515600" cy="4435326"/>
          </a:xfrm>
        </p:spPr>
        <p:txBody>
          <a:bodyPr numCol="1">
            <a:normAutofit/>
          </a:bodyPr>
          <a:lstStyle/>
          <a:p>
            <a:pPr marL="457200" lvl="1" indent="0">
              <a:buNone/>
            </a:pPr>
            <a:endParaRPr lang="it-IT" dirty="0"/>
          </a:p>
          <a:p>
            <a:endParaRPr lang="it-IT" dirty="0"/>
          </a:p>
        </p:txBody>
      </p:sp>
      <p:sp>
        <p:nvSpPr>
          <p:cNvPr id="4" name="Ovale 3"/>
          <p:cNvSpPr/>
          <p:nvPr/>
        </p:nvSpPr>
        <p:spPr>
          <a:xfrm>
            <a:off x="3709469" y="1828400"/>
            <a:ext cx="2955736" cy="1527293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Engagement </a:t>
            </a:r>
            <a:r>
              <a:rPr lang="en-US" sz="2000" dirty="0" smtClean="0">
                <a:solidFill>
                  <a:schemeClr val="tx1"/>
                </a:solidFill>
              </a:rPr>
              <a:t>of Stakeholders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087258" y="3668617"/>
            <a:ext cx="3437262" cy="2038120"/>
          </a:xfrm>
          <a:prstGeom prst="rect">
            <a:avLst/>
          </a:prstGeom>
          <a:solidFill>
            <a:srgbClr val="72C9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WP2 </a:t>
            </a:r>
            <a:r>
              <a:rPr lang="it-IT" sz="3600" dirty="0" err="1" smtClean="0">
                <a:solidFill>
                  <a:schemeClr val="tx1"/>
                </a:solidFill>
              </a:rPr>
              <a:t>Communication</a:t>
            </a:r>
            <a:r>
              <a:rPr lang="it-IT" sz="3600" dirty="0" smtClean="0">
                <a:solidFill>
                  <a:schemeClr val="tx1"/>
                </a:solidFill>
              </a:rPr>
              <a:t> Plan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8392098" y="2439672"/>
            <a:ext cx="3382178" cy="138958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Website</a:t>
            </a:r>
            <a:endParaRPr lang="it-IT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Social </a:t>
            </a:r>
            <a:r>
              <a:rPr lang="en-US" dirty="0">
                <a:solidFill>
                  <a:schemeClr val="tx1"/>
                </a:solidFill>
              </a:rPr>
              <a:t>Networks – Facebook and </a:t>
            </a:r>
            <a:r>
              <a:rPr lang="en-US" dirty="0" smtClean="0">
                <a:solidFill>
                  <a:schemeClr val="tx1"/>
                </a:solidFill>
              </a:rPr>
              <a:t>Twitter</a:t>
            </a:r>
            <a:endParaRPr lang="it-IT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E-n</a:t>
            </a:r>
            <a:r>
              <a:rPr lang="en-US" dirty="0" err="1" smtClean="0">
                <a:solidFill>
                  <a:schemeClr val="tx1"/>
                </a:solidFill>
              </a:rPr>
              <a:t>ewsletters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nettore 6"/>
          <p:cNvSpPr/>
          <p:nvPr/>
        </p:nvSpPr>
        <p:spPr>
          <a:xfrm>
            <a:off x="7766894" y="4440525"/>
            <a:ext cx="2522862" cy="2260275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Publications</a:t>
            </a:r>
            <a:endParaRPr lang="it-IT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>
                <a:solidFill>
                  <a:schemeClr val="tx1"/>
                </a:solidFill>
              </a:rPr>
              <a:t>Participation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at</a:t>
            </a:r>
            <a:r>
              <a:rPr lang="it-IT" dirty="0">
                <a:solidFill>
                  <a:schemeClr val="tx1"/>
                </a:solidFill>
              </a:rPr>
              <a:t> e</a:t>
            </a:r>
            <a:r>
              <a:rPr lang="en-US" dirty="0">
                <a:solidFill>
                  <a:schemeClr val="tx1"/>
                </a:solidFill>
              </a:rPr>
              <a:t>vents </a:t>
            </a:r>
            <a:endParaRPr lang="en-US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Final </a:t>
            </a:r>
            <a:r>
              <a:rPr lang="en-US" dirty="0">
                <a:solidFill>
                  <a:schemeClr val="tx1"/>
                </a:solidFill>
              </a:rPr>
              <a:t>Conference in Bruxelles</a:t>
            </a:r>
          </a:p>
        </p:txBody>
      </p:sp>
      <p:sp>
        <p:nvSpPr>
          <p:cNvPr id="13" name="Ovale 12"/>
          <p:cNvSpPr/>
          <p:nvPr/>
        </p:nvSpPr>
        <p:spPr>
          <a:xfrm>
            <a:off x="587565" y="2896708"/>
            <a:ext cx="2688115" cy="154381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Leaflet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Policy Briefs</a:t>
            </a:r>
            <a:endParaRPr lang="it-IT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Final Layman Report</a:t>
            </a:r>
          </a:p>
        </p:txBody>
      </p:sp>
      <p:sp>
        <p:nvSpPr>
          <p:cNvPr id="14" name="Rettangolo arrotondato 13"/>
          <p:cNvSpPr/>
          <p:nvPr/>
        </p:nvSpPr>
        <p:spPr>
          <a:xfrm>
            <a:off x="875840" y="5192290"/>
            <a:ext cx="2963537" cy="1322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Media: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Press </a:t>
            </a:r>
            <a:r>
              <a:rPr lang="en-US" dirty="0" smtClean="0">
                <a:solidFill>
                  <a:schemeClr val="tx1"/>
                </a:solidFill>
              </a:rPr>
              <a:t>releases/conferences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Radio/TV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12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1381</Words>
  <Application>Microsoft Office PowerPoint</Application>
  <PresentationFormat>Widescreen</PresentationFormat>
  <Paragraphs>142</Paragraphs>
  <Slides>10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Georgia</vt:lpstr>
      <vt:lpstr>Office Theme</vt:lpstr>
      <vt:lpstr>Presentazione standard di PowerPoint</vt:lpstr>
      <vt:lpstr>ADVANTAGE JA “A comprehensive approach to promote a disability-free Advanced age in Europe: the ADVANTAGE initiative”</vt:lpstr>
      <vt:lpstr>Other beneficiaries</vt:lpstr>
      <vt:lpstr>Objectives</vt:lpstr>
      <vt:lpstr>TARGET GROUPS</vt:lpstr>
      <vt:lpstr>IMPLEMENTATION PHASES</vt:lpstr>
      <vt:lpstr>EXPECTED OUTCOMES /RESULTS</vt:lpstr>
      <vt:lpstr>EXPECTED OUTCOMES /RESULTS</vt:lpstr>
      <vt:lpstr>ADVANTAGE JA DISSEMINATION</vt:lpstr>
      <vt:lpstr>THANK YOU  !!!  www.advantageja.eu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</dc:creator>
  <cp:lastModifiedBy>Cinzia Giammarchi</cp:lastModifiedBy>
  <cp:revision>47</cp:revision>
  <cp:lastPrinted>2017-05-15T10:12:23Z</cp:lastPrinted>
  <dcterms:created xsi:type="dcterms:W3CDTF">2017-03-06T18:25:13Z</dcterms:created>
  <dcterms:modified xsi:type="dcterms:W3CDTF">2017-07-06T08:44:01Z</dcterms:modified>
</cp:coreProperties>
</file>